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5068" r:id="rId5"/>
    <p:sldId id="338" r:id="rId6"/>
    <p:sldId id="5047" r:id="rId7"/>
    <p:sldId id="5051" r:id="rId8"/>
    <p:sldId id="5050" r:id="rId9"/>
    <p:sldId id="5069" r:id="rId10"/>
    <p:sldId id="5070" r:id="rId11"/>
    <p:sldId id="5071" r:id="rId12"/>
    <p:sldId id="5056" r:id="rId13"/>
    <p:sldId id="5073" r:id="rId14"/>
    <p:sldId id="5064" r:id="rId15"/>
    <p:sldId id="5057" r:id="rId16"/>
    <p:sldId id="5074" r:id="rId17"/>
    <p:sldId id="5075" r:id="rId18"/>
    <p:sldId id="5076" r:id="rId19"/>
    <p:sldId id="3465" r:id="rId20"/>
    <p:sldId id="373" r:id="rId21"/>
    <p:sldId id="374" r:id="rId22"/>
    <p:sldId id="5067" r:id="rId23"/>
    <p:sldId id="503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CBFAE17-EC74-487E-A72F-192C6D489939}">
          <p14:sldIdLst>
            <p14:sldId id="5068"/>
            <p14:sldId id="338"/>
            <p14:sldId id="5047"/>
            <p14:sldId id="5051"/>
            <p14:sldId id="5050"/>
            <p14:sldId id="5069"/>
            <p14:sldId id="5070"/>
            <p14:sldId id="5071"/>
            <p14:sldId id="5056"/>
            <p14:sldId id="5073"/>
            <p14:sldId id="5064"/>
            <p14:sldId id="5057"/>
            <p14:sldId id="5074"/>
            <p14:sldId id="5075"/>
            <p14:sldId id="5076"/>
          </p14:sldIdLst>
        </p14:section>
        <p14:section name="Untitled Section" id="{94F1AA57-6125-432B-85BC-10544ABE5708}">
          <p14:sldIdLst>
            <p14:sldId id="3465"/>
            <p14:sldId id="373"/>
            <p14:sldId id="374"/>
            <p14:sldId id="5067"/>
            <p14:sldId id="503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166D"/>
    <a:srgbClr val="85216C"/>
    <a:srgbClr val="CFD5EA"/>
    <a:srgbClr val="6D4489"/>
    <a:srgbClr val="3E2144"/>
    <a:srgbClr val="3F223F"/>
    <a:srgbClr val="80364C"/>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22E12B-C69C-443C-996D-16CD3B331349}" v="2" dt="2023-09-18T17:17:27.6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579" autoAdjust="0"/>
    <p:restoredTop sz="95300" autoAdjust="0"/>
  </p:normalViewPr>
  <p:slideViewPr>
    <p:cSldViewPr snapToGrid="0" snapToObjects="1">
      <p:cViewPr varScale="1">
        <p:scale>
          <a:sx n="82" d="100"/>
          <a:sy n="82" d="100"/>
        </p:scale>
        <p:origin x="96" y="58"/>
      </p:cViewPr>
      <p:guideLst/>
    </p:cSldViewPr>
  </p:slideViewPr>
  <p:notesTextViewPr>
    <p:cViewPr>
      <p:scale>
        <a:sx n="1" d="1"/>
        <a:sy n="1" d="1"/>
      </p:scale>
      <p:origin x="0" y="0"/>
    </p:cViewPr>
  </p:notesTextViewPr>
  <p:sorterViewPr>
    <p:cViewPr>
      <p:scale>
        <a:sx n="100" d="100"/>
        <a:sy n="100" d="100"/>
      </p:scale>
      <p:origin x="0" y="-216"/>
    </p:cViewPr>
  </p:sorterViewPr>
  <p:notesViewPr>
    <p:cSldViewPr snapToGrid="0" snapToObjects="1">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lin Martin" userId="2defcb97-8c40-42b5-8314-a662c5117efe" providerId="ADAL" clId="{FC22E12B-C69C-443C-996D-16CD3B331349}"/>
    <pc:docChg chg="modSld">
      <pc:chgData name="Collin Martin" userId="2defcb97-8c40-42b5-8314-a662c5117efe" providerId="ADAL" clId="{FC22E12B-C69C-443C-996D-16CD3B331349}" dt="2023-09-20T18:32:57.825" v="21"/>
      <pc:docMkLst>
        <pc:docMk/>
      </pc:docMkLst>
      <pc:sldChg chg="modSp">
        <pc:chgData name="Collin Martin" userId="2defcb97-8c40-42b5-8314-a662c5117efe" providerId="ADAL" clId="{FC22E12B-C69C-443C-996D-16CD3B331349}" dt="2023-09-19T19:56:46.033" v="10"/>
        <pc:sldMkLst>
          <pc:docMk/>
          <pc:sldMk cId="1104425657" sldId="5056"/>
        </pc:sldMkLst>
        <pc:graphicFrameChg chg="mod">
          <ac:chgData name="Collin Martin" userId="2defcb97-8c40-42b5-8314-a662c5117efe" providerId="ADAL" clId="{FC22E12B-C69C-443C-996D-16CD3B331349}" dt="2023-09-19T19:56:46.033" v="10"/>
          <ac:graphicFrameMkLst>
            <pc:docMk/>
            <pc:sldMk cId="1104425657" sldId="5056"/>
            <ac:graphicFrameMk id="3" creationId="{ECF32CA3-88CE-D4E0-7ACF-8E3936F52CF9}"/>
          </ac:graphicFrameMkLst>
        </pc:graphicFrameChg>
      </pc:sldChg>
      <pc:sldChg chg="modSp">
        <pc:chgData name="Collin Martin" userId="2defcb97-8c40-42b5-8314-a662c5117efe" providerId="ADAL" clId="{FC22E12B-C69C-443C-996D-16CD3B331349}" dt="2023-09-20T18:32:35.622" v="20"/>
        <pc:sldMkLst>
          <pc:docMk/>
          <pc:sldMk cId="833605843" sldId="5064"/>
        </pc:sldMkLst>
        <pc:graphicFrameChg chg="mod">
          <ac:chgData name="Collin Martin" userId="2defcb97-8c40-42b5-8314-a662c5117efe" providerId="ADAL" clId="{FC22E12B-C69C-443C-996D-16CD3B331349}" dt="2023-09-20T18:32:35.622" v="20"/>
          <ac:graphicFrameMkLst>
            <pc:docMk/>
            <pc:sldMk cId="833605843" sldId="5064"/>
            <ac:graphicFrameMk id="3" creationId="{1675DB9D-65FC-F255-2856-F3A264D286EF}"/>
          </ac:graphicFrameMkLst>
        </pc:graphicFrameChg>
      </pc:sldChg>
      <pc:sldChg chg="modSp">
        <pc:chgData name="Collin Martin" userId="2defcb97-8c40-42b5-8314-a662c5117efe" providerId="ADAL" clId="{FC22E12B-C69C-443C-996D-16CD3B331349}" dt="2023-09-20T18:32:57.825" v="21"/>
        <pc:sldMkLst>
          <pc:docMk/>
          <pc:sldMk cId="4105920223" sldId="5074"/>
        </pc:sldMkLst>
        <pc:graphicFrameChg chg="mod">
          <ac:chgData name="Collin Martin" userId="2defcb97-8c40-42b5-8314-a662c5117efe" providerId="ADAL" clId="{FC22E12B-C69C-443C-996D-16CD3B331349}" dt="2023-09-20T18:32:57.825" v="21"/>
          <ac:graphicFrameMkLst>
            <pc:docMk/>
            <pc:sldMk cId="4105920223" sldId="5074"/>
            <ac:graphicFrameMk id="3" creationId="{59C5C42D-7C83-D3AC-CBAD-40BC09C4357F}"/>
          </ac:graphicFrameMkLst>
        </pc:graphicFrameChg>
      </pc:sldChg>
      <pc:sldChg chg="modSp">
        <pc:chgData name="Collin Martin" userId="2defcb97-8c40-42b5-8314-a662c5117efe" providerId="ADAL" clId="{FC22E12B-C69C-443C-996D-16CD3B331349}" dt="2023-09-19T19:58:50.738" v="18"/>
        <pc:sldMkLst>
          <pc:docMk/>
          <pc:sldMk cId="2848050293" sldId="5076"/>
        </pc:sldMkLst>
        <pc:graphicFrameChg chg="mod">
          <ac:chgData name="Collin Martin" userId="2defcb97-8c40-42b5-8314-a662c5117efe" providerId="ADAL" clId="{FC22E12B-C69C-443C-996D-16CD3B331349}" dt="2023-09-19T19:58:50.738" v="18"/>
          <ac:graphicFrameMkLst>
            <pc:docMk/>
            <pc:sldMk cId="2848050293" sldId="5076"/>
            <ac:graphicFrameMk id="5" creationId="{CDDB10A1-1A91-1047-5CCF-FC54A0C8DBB6}"/>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BDD5F4-9459-486C-8A80-31B52B057462}"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AFC76B38-5431-44B6-98E8-49EAE8E0269C}">
      <dgm:prSet/>
      <dgm:spPr/>
      <dgm:t>
        <a:bodyPr/>
        <a:lstStyle/>
        <a:p>
          <a:pPr>
            <a:lnSpc>
              <a:spcPct val="100000"/>
            </a:lnSpc>
            <a:defRPr cap="all"/>
          </a:pPr>
          <a:r>
            <a:rPr lang="en-US" dirty="0">
              <a:solidFill>
                <a:srgbClr val="85216C"/>
              </a:solidFill>
              <a:latin typeface="Arial" panose="020B0604020202020204" pitchFamily="34" charset="0"/>
              <a:cs typeface="Arial" panose="020B0604020202020204" pitchFamily="34" charset="0"/>
            </a:rPr>
            <a:t>Economy</a:t>
          </a:r>
        </a:p>
      </dgm:t>
    </dgm:pt>
    <dgm:pt modelId="{2D75014B-0E79-455F-9158-123E6974E741}" type="parTrans" cxnId="{7B8A61A1-91D2-4866-83AB-35064B93EEBB}">
      <dgm:prSet/>
      <dgm:spPr/>
      <dgm:t>
        <a:bodyPr/>
        <a:lstStyle/>
        <a:p>
          <a:endParaRPr lang="en-US"/>
        </a:p>
      </dgm:t>
    </dgm:pt>
    <dgm:pt modelId="{4AD3C59A-ABF2-4C79-BB23-459A162494EA}" type="sibTrans" cxnId="{7B8A61A1-91D2-4866-83AB-35064B93EEBB}">
      <dgm:prSet/>
      <dgm:spPr/>
      <dgm:t>
        <a:bodyPr/>
        <a:lstStyle/>
        <a:p>
          <a:endParaRPr lang="en-US"/>
        </a:p>
      </dgm:t>
    </dgm:pt>
    <dgm:pt modelId="{AD85E679-5405-4582-B6D4-8FA13ADDDBE3}">
      <dgm:prSet/>
      <dgm:spPr/>
      <dgm:t>
        <a:bodyPr/>
        <a:lstStyle/>
        <a:p>
          <a:pPr>
            <a:lnSpc>
              <a:spcPct val="100000"/>
            </a:lnSpc>
            <a:defRPr cap="all"/>
          </a:pPr>
          <a:r>
            <a:rPr lang="en-US" dirty="0">
              <a:solidFill>
                <a:srgbClr val="85216C"/>
              </a:solidFill>
              <a:latin typeface="Arial" panose="020B0604020202020204" pitchFamily="34" charset="0"/>
              <a:cs typeface="Arial" panose="020B0604020202020204" pitchFamily="34" charset="0"/>
            </a:rPr>
            <a:t>The Fed</a:t>
          </a:r>
        </a:p>
      </dgm:t>
    </dgm:pt>
    <dgm:pt modelId="{3892EB18-CE17-41B1-B47F-5D0026F24962}" type="parTrans" cxnId="{F58DDD8E-AAF5-4609-BCBB-28FDEA7BC1B9}">
      <dgm:prSet/>
      <dgm:spPr/>
      <dgm:t>
        <a:bodyPr/>
        <a:lstStyle/>
        <a:p>
          <a:endParaRPr lang="en-US"/>
        </a:p>
      </dgm:t>
    </dgm:pt>
    <dgm:pt modelId="{43E2A0BD-B778-49FD-974C-4D1C138507CF}" type="sibTrans" cxnId="{F58DDD8E-AAF5-4609-BCBB-28FDEA7BC1B9}">
      <dgm:prSet/>
      <dgm:spPr/>
      <dgm:t>
        <a:bodyPr/>
        <a:lstStyle/>
        <a:p>
          <a:endParaRPr lang="en-US"/>
        </a:p>
      </dgm:t>
    </dgm:pt>
    <dgm:pt modelId="{EAE8161D-358D-439B-9A5F-532D7A249D30}">
      <dgm:prSet/>
      <dgm:spPr/>
      <dgm:t>
        <a:bodyPr/>
        <a:lstStyle/>
        <a:p>
          <a:pPr>
            <a:lnSpc>
              <a:spcPct val="100000"/>
            </a:lnSpc>
            <a:defRPr cap="all"/>
          </a:pPr>
          <a:r>
            <a:rPr lang="en-US" dirty="0">
              <a:solidFill>
                <a:srgbClr val="85216C"/>
              </a:solidFill>
              <a:latin typeface="Arial" panose="020B0604020202020204" pitchFamily="34" charset="0"/>
              <a:cs typeface="Arial" panose="020B0604020202020204" pitchFamily="34" charset="0"/>
            </a:rPr>
            <a:t>markets</a:t>
          </a:r>
        </a:p>
      </dgm:t>
    </dgm:pt>
    <dgm:pt modelId="{BE2EC43F-6A8A-4813-A68C-03EB94D67671}" type="parTrans" cxnId="{F6DF5D4A-62F2-442B-9F3B-85340942FF8E}">
      <dgm:prSet/>
      <dgm:spPr/>
      <dgm:t>
        <a:bodyPr/>
        <a:lstStyle/>
        <a:p>
          <a:endParaRPr lang="en-US"/>
        </a:p>
      </dgm:t>
    </dgm:pt>
    <dgm:pt modelId="{F9707C58-5739-48D0-9AD4-8F9CCC5434B8}" type="sibTrans" cxnId="{F6DF5D4A-62F2-442B-9F3B-85340942FF8E}">
      <dgm:prSet/>
      <dgm:spPr/>
      <dgm:t>
        <a:bodyPr/>
        <a:lstStyle/>
        <a:p>
          <a:endParaRPr lang="en-US"/>
        </a:p>
      </dgm:t>
    </dgm:pt>
    <dgm:pt modelId="{2FBBCEB0-7F31-42D2-AC7A-69CC61E2646C}" type="pres">
      <dgm:prSet presAssocID="{3CBDD5F4-9459-486C-8A80-31B52B057462}" presName="root" presStyleCnt="0">
        <dgm:presLayoutVars>
          <dgm:dir/>
          <dgm:resizeHandles val="exact"/>
        </dgm:presLayoutVars>
      </dgm:prSet>
      <dgm:spPr/>
    </dgm:pt>
    <dgm:pt modelId="{EF8A622F-4FF8-4BA6-82A6-2EF3E30114A3}" type="pres">
      <dgm:prSet presAssocID="{AFC76B38-5431-44B6-98E8-49EAE8E0269C}" presName="compNode" presStyleCnt="0"/>
      <dgm:spPr/>
    </dgm:pt>
    <dgm:pt modelId="{A3773D73-9B43-4AA7-8027-5743154FC306}" type="pres">
      <dgm:prSet presAssocID="{AFC76B38-5431-44B6-98E8-49EAE8E0269C}" presName="iconBgRect" presStyleLbl="bgShp" presStyleIdx="0" presStyleCnt="3"/>
      <dgm:spPr/>
    </dgm:pt>
    <dgm:pt modelId="{C99C608D-FB31-46D0-B3AC-B330D02A2D9A}" type="pres">
      <dgm:prSet presAssocID="{AFC76B38-5431-44B6-98E8-49EAE8E0269C}" presName="iconRect" presStyleLbl="node1" presStyleIdx="0" presStyleCnt="3" custLinFactX="300000" custLinFactNeighborX="372278" custLinFactNeighborY="1050"/>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r graph with upward trend outline"/>
        </a:ext>
      </dgm:extLst>
    </dgm:pt>
    <dgm:pt modelId="{168918CF-79ED-42B1-9A2A-632BF70093AF}" type="pres">
      <dgm:prSet presAssocID="{AFC76B38-5431-44B6-98E8-49EAE8E0269C}" presName="spaceRect" presStyleCnt="0"/>
      <dgm:spPr/>
    </dgm:pt>
    <dgm:pt modelId="{1CEAC268-299B-4F2A-88C5-A6EA44F99D39}" type="pres">
      <dgm:prSet presAssocID="{AFC76B38-5431-44B6-98E8-49EAE8E0269C}" presName="textRect" presStyleLbl="revTx" presStyleIdx="0" presStyleCnt="3">
        <dgm:presLayoutVars>
          <dgm:chMax val="1"/>
          <dgm:chPref val="1"/>
        </dgm:presLayoutVars>
      </dgm:prSet>
      <dgm:spPr/>
    </dgm:pt>
    <dgm:pt modelId="{6B4EB8F4-69FA-4E56-9447-5798419D24FD}" type="pres">
      <dgm:prSet presAssocID="{4AD3C59A-ABF2-4C79-BB23-459A162494EA}" presName="sibTrans" presStyleCnt="0"/>
      <dgm:spPr/>
    </dgm:pt>
    <dgm:pt modelId="{09559760-03EA-49CA-82F5-69FA8E114C44}" type="pres">
      <dgm:prSet presAssocID="{AD85E679-5405-4582-B6D4-8FA13ADDDBE3}" presName="compNode" presStyleCnt="0"/>
      <dgm:spPr/>
    </dgm:pt>
    <dgm:pt modelId="{F1067B1A-4FAE-426C-81C0-74D7CA36DCA6}" type="pres">
      <dgm:prSet presAssocID="{AD85E679-5405-4582-B6D4-8FA13ADDDBE3}" presName="iconBgRect" presStyleLbl="bgShp" presStyleIdx="1" presStyleCnt="3"/>
      <dgm:spPr/>
    </dgm:pt>
    <dgm:pt modelId="{2B6C1C1F-1E1F-41D4-B0F6-78BD963DAD33}" type="pres">
      <dgm:prSet presAssocID="{AD85E679-5405-4582-B6D4-8FA13ADDDBE3}" presName="iconRect" presStyleLbl="node1" presStyleIdx="1" presStyleCnt="3" custLinFactNeighborX="0" custLinFactNeighborY="105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alculator outline"/>
        </a:ext>
      </dgm:extLst>
    </dgm:pt>
    <dgm:pt modelId="{7E7FF6A6-6F02-4311-8FB8-C81A6C73F456}" type="pres">
      <dgm:prSet presAssocID="{AD85E679-5405-4582-B6D4-8FA13ADDDBE3}" presName="spaceRect" presStyleCnt="0"/>
      <dgm:spPr/>
    </dgm:pt>
    <dgm:pt modelId="{45C04000-4499-4CB2-8353-649F87FA901D}" type="pres">
      <dgm:prSet presAssocID="{AD85E679-5405-4582-B6D4-8FA13ADDDBE3}" presName="textRect" presStyleLbl="revTx" presStyleIdx="1" presStyleCnt="3">
        <dgm:presLayoutVars>
          <dgm:chMax val="1"/>
          <dgm:chPref val="1"/>
        </dgm:presLayoutVars>
      </dgm:prSet>
      <dgm:spPr/>
    </dgm:pt>
    <dgm:pt modelId="{EF19B4B2-6F81-4B2C-9CF7-E324E7F85D5C}" type="pres">
      <dgm:prSet presAssocID="{43E2A0BD-B778-49FD-974C-4D1C138507CF}" presName="sibTrans" presStyleCnt="0"/>
      <dgm:spPr/>
    </dgm:pt>
    <dgm:pt modelId="{F6A7A04C-7E5C-46D2-8714-C70DF6A904C7}" type="pres">
      <dgm:prSet presAssocID="{EAE8161D-358D-439B-9A5F-532D7A249D30}" presName="compNode" presStyleCnt="0"/>
      <dgm:spPr/>
    </dgm:pt>
    <dgm:pt modelId="{CCF048D9-8480-4562-AF97-9E1C8FCB81E8}" type="pres">
      <dgm:prSet presAssocID="{EAE8161D-358D-439B-9A5F-532D7A249D30}" presName="iconBgRect" presStyleLbl="bgShp" presStyleIdx="2" presStyleCnt="3" custAng="0" custFlipVert="1" custFlipHor="1" custScaleX="41687" custScaleY="39290" custLinFactNeighborX="-87298" custLinFactNeighborY="73861"/>
      <dgm:spPr>
        <a:noFill/>
      </dgm:spPr>
    </dgm:pt>
    <dgm:pt modelId="{DFED2B7F-F514-422E-9583-B40E600C9535}" type="pres">
      <dgm:prSet presAssocID="{EAE8161D-358D-439B-9A5F-532D7A249D30}" presName="iconRect" presStyleLbl="node1" presStyleIdx="2" presStyleCnt="3" custLinFactX="-300000" custLinFactNeighborX="-370606" custLinFactNeighborY="19621"/>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hopping cart outline"/>
        </a:ext>
      </dgm:extLst>
    </dgm:pt>
    <dgm:pt modelId="{622CAF4D-C481-4F6C-BC49-54509C5A6F55}" type="pres">
      <dgm:prSet presAssocID="{EAE8161D-358D-439B-9A5F-532D7A249D30}" presName="spaceRect" presStyleCnt="0"/>
      <dgm:spPr/>
    </dgm:pt>
    <dgm:pt modelId="{D2B09457-083A-4812-8F49-4DE2D1B4B28E}" type="pres">
      <dgm:prSet presAssocID="{EAE8161D-358D-439B-9A5F-532D7A249D30}" presName="textRect" presStyleLbl="revTx" presStyleIdx="2" presStyleCnt="3" custLinFactNeighborX="961" custLinFactNeighborY="22569">
        <dgm:presLayoutVars>
          <dgm:chMax val="1"/>
          <dgm:chPref val="1"/>
        </dgm:presLayoutVars>
      </dgm:prSet>
      <dgm:spPr/>
    </dgm:pt>
  </dgm:ptLst>
  <dgm:cxnLst>
    <dgm:cxn modelId="{9F4CA60A-64AE-4ED3-824E-53E3CB3702A7}" type="presOf" srcId="{AFC76B38-5431-44B6-98E8-49EAE8E0269C}" destId="{1CEAC268-299B-4F2A-88C5-A6EA44F99D39}" srcOrd="0" destOrd="0" presId="urn:microsoft.com/office/officeart/2018/5/layout/IconCircleLabelList"/>
    <dgm:cxn modelId="{F6DF5D4A-62F2-442B-9F3B-85340942FF8E}" srcId="{3CBDD5F4-9459-486C-8A80-31B52B057462}" destId="{EAE8161D-358D-439B-9A5F-532D7A249D30}" srcOrd="2" destOrd="0" parTransId="{BE2EC43F-6A8A-4813-A68C-03EB94D67671}" sibTransId="{F9707C58-5739-48D0-9AD4-8F9CCC5434B8}"/>
    <dgm:cxn modelId="{78380E6B-9DDA-4C77-93F8-B0923E456D52}" type="presOf" srcId="{EAE8161D-358D-439B-9A5F-532D7A249D30}" destId="{D2B09457-083A-4812-8F49-4DE2D1B4B28E}" srcOrd="0" destOrd="0" presId="urn:microsoft.com/office/officeart/2018/5/layout/IconCircleLabelList"/>
    <dgm:cxn modelId="{F58DDD8E-AAF5-4609-BCBB-28FDEA7BC1B9}" srcId="{3CBDD5F4-9459-486C-8A80-31B52B057462}" destId="{AD85E679-5405-4582-B6D4-8FA13ADDDBE3}" srcOrd="1" destOrd="0" parTransId="{3892EB18-CE17-41B1-B47F-5D0026F24962}" sibTransId="{43E2A0BD-B778-49FD-974C-4D1C138507CF}"/>
    <dgm:cxn modelId="{7B8A61A1-91D2-4866-83AB-35064B93EEBB}" srcId="{3CBDD5F4-9459-486C-8A80-31B52B057462}" destId="{AFC76B38-5431-44B6-98E8-49EAE8E0269C}" srcOrd="0" destOrd="0" parTransId="{2D75014B-0E79-455F-9158-123E6974E741}" sibTransId="{4AD3C59A-ABF2-4C79-BB23-459A162494EA}"/>
    <dgm:cxn modelId="{BF4438B6-3C7F-42E8-A237-E62545D3AFAD}" type="presOf" srcId="{3CBDD5F4-9459-486C-8A80-31B52B057462}" destId="{2FBBCEB0-7F31-42D2-AC7A-69CC61E2646C}" srcOrd="0" destOrd="0" presId="urn:microsoft.com/office/officeart/2018/5/layout/IconCircleLabelList"/>
    <dgm:cxn modelId="{B4CEC4DE-CB28-494D-9F69-8CAC773C4A1B}" type="presOf" srcId="{AD85E679-5405-4582-B6D4-8FA13ADDDBE3}" destId="{45C04000-4499-4CB2-8353-649F87FA901D}" srcOrd="0" destOrd="0" presId="urn:microsoft.com/office/officeart/2018/5/layout/IconCircleLabelList"/>
    <dgm:cxn modelId="{A3276A48-DB06-4FBF-B6C8-40B270D6DBD8}" type="presParOf" srcId="{2FBBCEB0-7F31-42D2-AC7A-69CC61E2646C}" destId="{EF8A622F-4FF8-4BA6-82A6-2EF3E30114A3}" srcOrd="0" destOrd="0" presId="urn:microsoft.com/office/officeart/2018/5/layout/IconCircleLabelList"/>
    <dgm:cxn modelId="{9574A44A-38E4-4F30-A4D8-94F7E21BD0F9}" type="presParOf" srcId="{EF8A622F-4FF8-4BA6-82A6-2EF3E30114A3}" destId="{A3773D73-9B43-4AA7-8027-5743154FC306}" srcOrd="0" destOrd="0" presId="urn:microsoft.com/office/officeart/2018/5/layout/IconCircleLabelList"/>
    <dgm:cxn modelId="{9E211A6B-B122-4F3C-A3A6-6876832F6F40}" type="presParOf" srcId="{EF8A622F-4FF8-4BA6-82A6-2EF3E30114A3}" destId="{C99C608D-FB31-46D0-B3AC-B330D02A2D9A}" srcOrd="1" destOrd="0" presId="urn:microsoft.com/office/officeart/2018/5/layout/IconCircleLabelList"/>
    <dgm:cxn modelId="{5A174441-1C9E-4B27-9E00-E5BBCCAD4518}" type="presParOf" srcId="{EF8A622F-4FF8-4BA6-82A6-2EF3E30114A3}" destId="{168918CF-79ED-42B1-9A2A-632BF70093AF}" srcOrd="2" destOrd="0" presId="urn:microsoft.com/office/officeart/2018/5/layout/IconCircleLabelList"/>
    <dgm:cxn modelId="{F2FF6D17-7664-4D0C-BE2E-801380AA0A42}" type="presParOf" srcId="{EF8A622F-4FF8-4BA6-82A6-2EF3E30114A3}" destId="{1CEAC268-299B-4F2A-88C5-A6EA44F99D39}" srcOrd="3" destOrd="0" presId="urn:microsoft.com/office/officeart/2018/5/layout/IconCircleLabelList"/>
    <dgm:cxn modelId="{80C762C7-C88E-48B0-A73A-E8822D7914DD}" type="presParOf" srcId="{2FBBCEB0-7F31-42D2-AC7A-69CC61E2646C}" destId="{6B4EB8F4-69FA-4E56-9447-5798419D24FD}" srcOrd="1" destOrd="0" presId="urn:microsoft.com/office/officeart/2018/5/layout/IconCircleLabelList"/>
    <dgm:cxn modelId="{9AAA1D3A-3B68-4D75-8003-FB115D726753}" type="presParOf" srcId="{2FBBCEB0-7F31-42D2-AC7A-69CC61E2646C}" destId="{09559760-03EA-49CA-82F5-69FA8E114C44}" srcOrd="2" destOrd="0" presId="urn:microsoft.com/office/officeart/2018/5/layout/IconCircleLabelList"/>
    <dgm:cxn modelId="{6C4C0571-C4AA-4C0B-92CE-FEDB3323DB79}" type="presParOf" srcId="{09559760-03EA-49CA-82F5-69FA8E114C44}" destId="{F1067B1A-4FAE-426C-81C0-74D7CA36DCA6}" srcOrd="0" destOrd="0" presId="urn:microsoft.com/office/officeart/2018/5/layout/IconCircleLabelList"/>
    <dgm:cxn modelId="{24FB73DF-1FD4-492B-92A5-318D0AF1BAD0}" type="presParOf" srcId="{09559760-03EA-49CA-82F5-69FA8E114C44}" destId="{2B6C1C1F-1E1F-41D4-B0F6-78BD963DAD33}" srcOrd="1" destOrd="0" presId="urn:microsoft.com/office/officeart/2018/5/layout/IconCircleLabelList"/>
    <dgm:cxn modelId="{B6BF9C1F-E3D6-4284-97AE-595BED503A34}" type="presParOf" srcId="{09559760-03EA-49CA-82F5-69FA8E114C44}" destId="{7E7FF6A6-6F02-4311-8FB8-C81A6C73F456}" srcOrd="2" destOrd="0" presId="urn:microsoft.com/office/officeart/2018/5/layout/IconCircleLabelList"/>
    <dgm:cxn modelId="{6FD4C164-87D2-4EAB-9E73-0A7A1CD2C1E8}" type="presParOf" srcId="{09559760-03EA-49CA-82F5-69FA8E114C44}" destId="{45C04000-4499-4CB2-8353-649F87FA901D}" srcOrd="3" destOrd="0" presId="urn:microsoft.com/office/officeart/2018/5/layout/IconCircleLabelList"/>
    <dgm:cxn modelId="{915B81B3-DBE8-4F20-B50B-658AB2CD5775}" type="presParOf" srcId="{2FBBCEB0-7F31-42D2-AC7A-69CC61E2646C}" destId="{EF19B4B2-6F81-4B2C-9CF7-E324E7F85D5C}" srcOrd="3" destOrd="0" presId="urn:microsoft.com/office/officeart/2018/5/layout/IconCircleLabelList"/>
    <dgm:cxn modelId="{A558233E-9D3C-4B9C-BE42-55AA0B2B8B1A}" type="presParOf" srcId="{2FBBCEB0-7F31-42D2-AC7A-69CC61E2646C}" destId="{F6A7A04C-7E5C-46D2-8714-C70DF6A904C7}" srcOrd="4" destOrd="0" presId="urn:microsoft.com/office/officeart/2018/5/layout/IconCircleLabelList"/>
    <dgm:cxn modelId="{F4259B3C-E762-4245-B534-39ED7C1CCE8E}" type="presParOf" srcId="{F6A7A04C-7E5C-46D2-8714-C70DF6A904C7}" destId="{CCF048D9-8480-4562-AF97-9E1C8FCB81E8}" srcOrd="0" destOrd="0" presId="urn:microsoft.com/office/officeart/2018/5/layout/IconCircleLabelList"/>
    <dgm:cxn modelId="{152168F2-A071-4224-B3D2-1351A818B969}" type="presParOf" srcId="{F6A7A04C-7E5C-46D2-8714-C70DF6A904C7}" destId="{DFED2B7F-F514-422E-9583-B40E600C9535}" srcOrd="1" destOrd="0" presId="urn:microsoft.com/office/officeart/2018/5/layout/IconCircleLabelList"/>
    <dgm:cxn modelId="{85EC2049-D7F5-4019-A74F-91D6CFC38B4C}" type="presParOf" srcId="{F6A7A04C-7E5C-46D2-8714-C70DF6A904C7}" destId="{622CAF4D-C481-4F6C-BC49-54509C5A6F55}" srcOrd="2" destOrd="0" presId="urn:microsoft.com/office/officeart/2018/5/layout/IconCircleLabelList"/>
    <dgm:cxn modelId="{480CCEBD-1AC1-45C7-AE96-3CBBD03EFFD5}" type="presParOf" srcId="{F6A7A04C-7E5C-46D2-8714-C70DF6A904C7}" destId="{D2B09457-083A-4812-8F49-4DE2D1B4B28E}"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773D73-9B43-4AA7-8027-5743154FC306}">
      <dsp:nvSpPr>
        <dsp:cNvPr id="0" name=""/>
        <dsp:cNvSpPr/>
      </dsp:nvSpPr>
      <dsp:spPr>
        <a:xfrm>
          <a:off x="679050" y="827483"/>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9C608D-FB31-46D0-B3AC-B330D02A2D9A}">
      <dsp:nvSpPr>
        <dsp:cNvPr id="0" name=""/>
        <dsp:cNvSpPr/>
      </dsp:nvSpPr>
      <dsp:spPr>
        <a:xfrm>
          <a:off x="8360747" y="1241041"/>
          <a:ext cx="1082812" cy="108281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EAC268-299B-4F2A-88C5-A6EA44F99D39}">
      <dsp:nvSpPr>
        <dsp:cNvPr id="0" name=""/>
        <dsp:cNvSpPr/>
      </dsp:nvSpPr>
      <dsp:spPr>
        <a:xfrm>
          <a:off x="75768" y="3302484"/>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defRPr cap="all"/>
          </a:pPr>
          <a:r>
            <a:rPr lang="en-US" sz="4000" kern="1200" dirty="0">
              <a:solidFill>
                <a:srgbClr val="85216C"/>
              </a:solidFill>
              <a:latin typeface="Arial" panose="020B0604020202020204" pitchFamily="34" charset="0"/>
              <a:cs typeface="Arial" panose="020B0604020202020204" pitchFamily="34" charset="0"/>
            </a:rPr>
            <a:t>Economy</a:t>
          </a:r>
        </a:p>
      </dsp:txBody>
      <dsp:txXfrm>
        <a:off x="75768" y="3302484"/>
        <a:ext cx="3093750" cy="720000"/>
      </dsp:txXfrm>
    </dsp:sp>
    <dsp:sp modelId="{F1067B1A-4FAE-426C-81C0-74D7CA36DCA6}">
      <dsp:nvSpPr>
        <dsp:cNvPr id="0" name=""/>
        <dsp:cNvSpPr/>
      </dsp:nvSpPr>
      <dsp:spPr>
        <a:xfrm>
          <a:off x="4314206" y="827483"/>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6C1C1F-1E1F-41D4-B0F6-78BD963DAD33}">
      <dsp:nvSpPr>
        <dsp:cNvPr id="0" name=""/>
        <dsp:cNvSpPr/>
      </dsp:nvSpPr>
      <dsp:spPr>
        <a:xfrm>
          <a:off x="4716393" y="1241041"/>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C04000-4499-4CB2-8353-649F87FA901D}">
      <dsp:nvSpPr>
        <dsp:cNvPr id="0" name=""/>
        <dsp:cNvSpPr/>
      </dsp:nvSpPr>
      <dsp:spPr>
        <a:xfrm>
          <a:off x="3710925" y="3302484"/>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defRPr cap="all"/>
          </a:pPr>
          <a:r>
            <a:rPr lang="en-US" sz="4000" kern="1200" dirty="0">
              <a:solidFill>
                <a:srgbClr val="85216C"/>
              </a:solidFill>
              <a:latin typeface="Arial" panose="020B0604020202020204" pitchFamily="34" charset="0"/>
              <a:cs typeface="Arial" panose="020B0604020202020204" pitchFamily="34" charset="0"/>
            </a:rPr>
            <a:t>The Fed</a:t>
          </a:r>
        </a:p>
      </dsp:txBody>
      <dsp:txXfrm>
        <a:off x="3710925" y="3302484"/>
        <a:ext cx="3093750" cy="720000"/>
      </dsp:txXfrm>
    </dsp:sp>
    <dsp:sp modelId="{CCF048D9-8480-4562-AF97-9E1C8FCB81E8}">
      <dsp:nvSpPr>
        <dsp:cNvPr id="0" name=""/>
        <dsp:cNvSpPr/>
      </dsp:nvSpPr>
      <dsp:spPr>
        <a:xfrm flipH="1" flipV="1">
          <a:off x="6852123" y="2593141"/>
          <a:ext cx="786711" cy="741475"/>
        </a:xfrm>
        <a:prstGeom prst="ellipse">
          <a:avLst/>
        </a:prstGeom>
        <a:noFill/>
        <a:ln>
          <a:noFill/>
        </a:ln>
        <a:effectLst/>
      </dsp:spPr>
      <dsp:style>
        <a:lnRef idx="0">
          <a:scrgbClr r="0" g="0" b="0"/>
        </a:lnRef>
        <a:fillRef idx="1">
          <a:scrgbClr r="0" g="0" b="0"/>
        </a:fillRef>
        <a:effectRef idx="0">
          <a:scrgbClr r="0" g="0" b="0"/>
        </a:effectRef>
        <a:fontRef idx="minor"/>
      </dsp:style>
    </dsp:sp>
    <dsp:sp modelId="{DFED2B7F-F514-422E-9583-B40E600C9535}">
      <dsp:nvSpPr>
        <dsp:cNvPr id="0" name=""/>
        <dsp:cNvSpPr/>
      </dsp:nvSpPr>
      <dsp:spPr>
        <a:xfrm>
          <a:off x="1090144" y="1241036"/>
          <a:ext cx="1082812" cy="108281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B09457-083A-4812-8F49-4DE2D1B4B28E}">
      <dsp:nvSpPr>
        <dsp:cNvPr id="0" name=""/>
        <dsp:cNvSpPr/>
      </dsp:nvSpPr>
      <dsp:spPr>
        <a:xfrm>
          <a:off x="7375812" y="3263887"/>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defRPr cap="all"/>
          </a:pPr>
          <a:r>
            <a:rPr lang="en-US" sz="4000" kern="1200" dirty="0">
              <a:solidFill>
                <a:srgbClr val="85216C"/>
              </a:solidFill>
              <a:latin typeface="Arial" panose="020B0604020202020204" pitchFamily="34" charset="0"/>
              <a:cs typeface="Arial" panose="020B0604020202020204" pitchFamily="34" charset="0"/>
            </a:rPr>
            <a:t>markets</a:t>
          </a:r>
        </a:p>
      </dsp:txBody>
      <dsp:txXfrm>
        <a:off x="7375812" y="3263887"/>
        <a:ext cx="30937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8C812E2-A023-4FD0-A790-9DD0AC45A9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6DDBAE4-243C-4B2B-A302-4F40ED107A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D902215-F2C5-4D55-BD2F-2A69F33FBCEF}" type="datetimeFigureOut">
              <a:rPr lang="en-US" smtClean="0"/>
              <a:t>9/20/2023</a:t>
            </a:fld>
            <a:endParaRPr lang="en-US" dirty="0"/>
          </a:p>
        </p:txBody>
      </p:sp>
      <p:sp>
        <p:nvSpPr>
          <p:cNvPr id="4" name="Footer Placeholder 3">
            <a:extLst>
              <a:ext uri="{FF2B5EF4-FFF2-40B4-BE49-F238E27FC236}">
                <a16:creationId xmlns:a16="http://schemas.microsoft.com/office/drawing/2014/main" id="{20216918-5E10-48C0-B5C9-FA3C819C22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51EF78E-AA7B-40BE-993A-38A968CAF3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DF80D2-0FFA-4CF3-9498-8C092975E5C7}" type="slidenum">
              <a:rPr lang="en-US" smtClean="0"/>
              <a:t>‹#›</a:t>
            </a:fld>
            <a:endParaRPr lang="en-US" dirty="0"/>
          </a:p>
        </p:txBody>
      </p:sp>
    </p:spTree>
    <p:extLst>
      <p:ext uri="{BB962C8B-B14F-4D97-AF65-F5344CB8AC3E}">
        <p14:creationId xmlns:p14="http://schemas.microsoft.com/office/powerpoint/2010/main" val="2601793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90C456-0D16-3643-A9F8-D127E358194B}" type="datetimeFigureOut">
              <a:rPr lang="en-US" smtClean="0"/>
              <a:t>9/20/2023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774A0C-450D-8246-9972-015807C468CC}" type="slidenum">
              <a:rPr lang="en-US" smtClean="0"/>
              <a:t>‹#›</a:t>
            </a:fld>
            <a:endParaRPr lang="en-US" dirty="0"/>
          </a:p>
        </p:txBody>
      </p:sp>
    </p:spTree>
    <p:extLst>
      <p:ext uri="{BB962C8B-B14F-4D97-AF65-F5344CB8AC3E}">
        <p14:creationId xmlns:p14="http://schemas.microsoft.com/office/powerpoint/2010/main" val="1018784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a:t>
            </a:r>
          </a:p>
        </p:txBody>
      </p:sp>
      <p:sp>
        <p:nvSpPr>
          <p:cNvPr id="4" name="Slide Number Placeholder 3"/>
          <p:cNvSpPr>
            <a:spLocks noGrp="1"/>
          </p:cNvSpPr>
          <p:nvPr>
            <p:ph type="sldNum" sz="quarter" idx="5"/>
          </p:nvPr>
        </p:nvSpPr>
        <p:spPr/>
        <p:txBody>
          <a:bodyPr/>
          <a:lstStyle/>
          <a:p>
            <a:fld id="{67774A0C-450D-8246-9972-015807C468CC}" type="slidenum">
              <a:rPr lang="en-US" smtClean="0"/>
              <a:t>1</a:t>
            </a:fld>
            <a:endParaRPr lang="en-US" dirty="0"/>
          </a:p>
        </p:txBody>
      </p:sp>
    </p:spTree>
    <p:extLst>
      <p:ext uri="{BB962C8B-B14F-4D97-AF65-F5344CB8AC3E}">
        <p14:creationId xmlns:p14="http://schemas.microsoft.com/office/powerpoint/2010/main" val="299065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Job openings are falling but are still above pre-pandemic levels. This is good news for wage inflation as companies will have less competition for qualified candidates. </a:t>
            </a:r>
            <a:r>
              <a:rPr lang="en-US" sz="1200" dirty="0">
                <a:effectLst/>
                <a:latin typeface="Calibri" panose="020F0502020204030204" pitchFamily="34" charset="0"/>
                <a:ea typeface="Times New Roman" panose="02020603050405020304" pitchFamily="18" charset="0"/>
              </a:rPr>
              <a:t>We still don’t know the full impact of a tightening labor market and higher financing costs on the consumer.</a:t>
            </a:r>
            <a:endParaRPr lang="en-US" dirty="0"/>
          </a:p>
          <a:p>
            <a:endParaRPr lang="en-US" dirty="0"/>
          </a:p>
        </p:txBody>
      </p:sp>
      <p:sp>
        <p:nvSpPr>
          <p:cNvPr id="4" name="Slide Number Placeholder 3"/>
          <p:cNvSpPr>
            <a:spLocks noGrp="1"/>
          </p:cNvSpPr>
          <p:nvPr>
            <p:ph type="sldNum" sz="quarter" idx="5"/>
          </p:nvPr>
        </p:nvSpPr>
        <p:spPr/>
        <p:txBody>
          <a:bodyPr/>
          <a:lstStyle/>
          <a:p>
            <a:fld id="{67774A0C-450D-8246-9972-015807C468CC}" type="slidenum">
              <a:rPr lang="en-US" smtClean="0"/>
              <a:t>10</a:t>
            </a:fld>
            <a:endParaRPr lang="en-US" dirty="0"/>
          </a:p>
        </p:txBody>
      </p:sp>
    </p:spTree>
    <p:extLst>
      <p:ext uri="{BB962C8B-B14F-4D97-AF65-F5344CB8AC3E}">
        <p14:creationId xmlns:p14="http://schemas.microsoft.com/office/powerpoint/2010/main" val="4044998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just as it appears that the Fed has inflation under control, something the Fed can’t control is lurking. Oil prices are rising again and while the Fed tries not to look at inflation that includes food and energy prices because they are more volatile, high oil prices can feed into other inflation categories because most all goods require transportation that tends to rely on petroleum products. </a:t>
            </a:r>
          </a:p>
        </p:txBody>
      </p:sp>
      <p:sp>
        <p:nvSpPr>
          <p:cNvPr id="4" name="Slide Number Placeholder 3"/>
          <p:cNvSpPr>
            <a:spLocks noGrp="1"/>
          </p:cNvSpPr>
          <p:nvPr>
            <p:ph type="sldNum" sz="quarter" idx="5"/>
          </p:nvPr>
        </p:nvSpPr>
        <p:spPr/>
        <p:txBody>
          <a:bodyPr/>
          <a:lstStyle/>
          <a:p>
            <a:fld id="{67774A0C-450D-8246-9972-015807C468CC}" type="slidenum">
              <a:rPr lang="en-US" smtClean="0"/>
              <a:t>11</a:t>
            </a:fld>
            <a:endParaRPr lang="en-US" dirty="0"/>
          </a:p>
        </p:txBody>
      </p:sp>
    </p:spTree>
    <p:extLst>
      <p:ext uri="{BB962C8B-B14F-4D97-AF65-F5344CB8AC3E}">
        <p14:creationId xmlns:p14="http://schemas.microsoft.com/office/powerpoint/2010/main" val="2933144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rPr>
              <a:t>However, bond and equity markets could already be anticipating a Fed pause</a:t>
            </a:r>
            <a:endParaRPr lang="en-US" dirty="0"/>
          </a:p>
        </p:txBody>
      </p:sp>
      <p:sp>
        <p:nvSpPr>
          <p:cNvPr id="4" name="Slide Number Placeholder 3"/>
          <p:cNvSpPr>
            <a:spLocks noGrp="1"/>
          </p:cNvSpPr>
          <p:nvPr>
            <p:ph type="sldNum" sz="quarter" idx="5"/>
          </p:nvPr>
        </p:nvSpPr>
        <p:spPr/>
        <p:txBody>
          <a:bodyPr/>
          <a:lstStyle/>
          <a:p>
            <a:fld id="{67774A0C-450D-8246-9972-015807C468CC}" type="slidenum">
              <a:rPr lang="en-US" smtClean="0"/>
              <a:t>12</a:t>
            </a:fld>
            <a:endParaRPr lang="en-US" dirty="0"/>
          </a:p>
        </p:txBody>
      </p:sp>
    </p:spTree>
    <p:extLst>
      <p:ext uri="{BB962C8B-B14F-4D97-AF65-F5344CB8AC3E}">
        <p14:creationId xmlns:p14="http://schemas.microsoft.com/office/powerpoint/2010/main" val="498921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tabLst>
                <a:tab pos="807720" algn="l"/>
              </a:tabLst>
            </a:pPr>
            <a:r>
              <a:rPr lang="en-US" sz="1800" dirty="0">
                <a:effectLst/>
                <a:latin typeface="Calibri" panose="020F0502020204030204" pitchFamily="34" charset="0"/>
                <a:ea typeface="Calibri" panose="020F0502020204030204" pitchFamily="34" charset="0"/>
              </a:rPr>
              <a:t>Higher for longer interest rates could become an issue for higher valuation areas of the market such as growth.</a:t>
            </a:r>
          </a:p>
          <a:p>
            <a:pPr marL="0" marR="0" algn="just">
              <a:spcBef>
                <a:spcPts val="0"/>
              </a:spcBef>
              <a:spcAft>
                <a:spcPts val="0"/>
              </a:spcAft>
              <a:tabLst>
                <a:tab pos="807720" algn="l"/>
              </a:tabLst>
            </a:pPr>
            <a:endParaRPr lang="en-US"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marL="0" marR="0" algn="just">
              <a:spcBef>
                <a:spcPts val="0"/>
              </a:spcBef>
              <a:spcAft>
                <a:spcPts val="0"/>
              </a:spcAft>
              <a:tabLst>
                <a:tab pos="807720" algn="l"/>
              </a:tabLst>
            </a:pPr>
            <a:r>
              <a:rPr lang="en-US" sz="1800" dirty="0">
                <a:solidFill>
                  <a:srgbClr val="808080"/>
                </a:solidFill>
                <a:effectLst/>
                <a:latin typeface="Arial" panose="020B0604020202020204" pitchFamily="34" charset="0"/>
                <a:ea typeface="Calibri" panose="020F0502020204030204" pitchFamily="34" charset="0"/>
                <a:cs typeface="Arial" panose="020B0604020202020204" pitchFamily="34" charset="0"/>
              </a:rPr>
              <a:t>One way to measure whether a stock is overvalued or undervalued is to look at the stock’s price relative to its earnings or expected future earnings. Comparing growth stocks relative to value stocks there hasn’t been this wide of discrepancy in valuations since the dot com bubble. Growth stocks have much higher valuations relative to value stocks. Growth stocks on average since 2001 have a P/E ratio that is around 1.5 times higher than value stocks. Today, it is over 2 times higher. </a:t>
            </a:r>
            <a:endParaRPr lang="en-US" sz="18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7774A0C-450D-8246-9972-015807C468CC}" type="slidenum">
              <a:rPr lang="en-US" smtClean="0"/>
              <a:t>13</a:t>
            </a:fld>
            <a:endParaRPr lang="en-US" dirty="0"/>
          </a:p>
        </p:txBody>
      </p:sp>
    </p:spTree>
    <p:extLst>
      <p:ext uri="{BB962C8B-B14F-4D97-AF65-F5344CB8AC3E}">
        <p14:creationId xmlns:p14="http://schemas.microsoft.com/office/powerpoint/2010/main" val="2809821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tabLst>
                <a:tab pos="807720" algn="l"/>
              </a:tabLst>
            </a:pPr>
            <a:r>
              <a:rPr lang="en-US" sz="1800" dirty="0">
                <a:solidFill>
                  <a:srgbClr val="808080"/>
                </a:solidFill>
                <a:effectLst/>
                <a:latin typeface="Arial" panose="020B0604020202020204" pitchFamily="34" charset="0"/>
                <a:ea typeface="Calibri" panose="020F0502020204030204" pitchFamily="34" charset="0"/>
                <a:cs typeface="Arial" panose="020B0604020202020204" pitchFamily="34" charset="0"/>
              </a:rPr>
              <a:t>With uncertainty around when the Fed would pause its rate hikes and what impact those rate hikes would have on the economy, we expected more volatility. This slide shows the number of daily 1% declines by year in the S&amp;P 500. On average the S&amp;P 500 falls 1% or more 31 times a year since 1990. While last year we had 63 such declines, we have only had 14 this year as of this writing. Markets can change quickly, but thus far markets have been climbing a wall of worry as the old Wall Street adage goes.</a:t>
            </a:r>
            <a:endParaRPr lang="en-US" sz="18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7774A0C-450D-8246-9972-015807C468CC}" type="slidenum">
              <a:rPr lang="en-US" smtClean="0"/>
              <a:t>14</a:t>
            </a:fld>
            <a:endParaRPr lang="en-US" dirty="0"/>
          </a:p>
        </p:txBody>
      </p:sp>
    </p:spTree>
    <p:extLst>
      <p:ext uri="{BB962C8B-B14F-4D97-AF65-F5344CB8AC3E}">
        <p14:creationId xmlns:p14="http://schemas.microsoft.com/office/powerpoint/2010/main" val="2422257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808080"/>
                </a:solidFill>
                <a:effectLst/>
                <a:latin typeface="Arial" panose="020B0604020202020204" pitchFamily="34" charset="0"/>
                <a:ea typeface="Calibri" panose="020F0502020204030204" pitchFamily="34" charset="0"/>
                <a:cs typeface="Arial" panose="020B0604020202020204" pitchFamily="34" charset="0"/>
              </a:rPr>
              <a:t>Looking to bonds, the 10-year Treasury yield rose from 3.88% to now around 4.3%. With around a 0.5% rise in yields on these long-dated bonds, this would cause around a 4% price loss in those bonds. But bond investors have already received about 3% in coupon payments this year, so the loss for 2023 is currently roughly 1%. If yields remain stable one can expect returns to be like the current yields. If yields fall, bond investors could see returns that they have not seen in decades. However, higher for longer interest rates and rising oil prices could push yields higher or at least keep them at these levels.</a:t>
            </a:r>
            <a:endParaRPr lang="en-US" dirty="0"/>
          </a:p>
        </p:txBody>
      </p:sp>
      <p:sp>
        <p:nvSpPr>
          <p:cNvPr id="4" name="Slide Number Placeholder 3"/>
          <p:cNvSpPr>
            <a:spLocks noGrp="1"/>
          </p:cNvSpPr>
          <p:nvPr>
            <p:ph type="sldNum" sz="quarter" idx="5"/>
          </p:nvPr>
        </p:nvSpPr>
        <p:spPr/>
        <p:txBody>
          <a:bodyPr/>
          <a:lstStyle/>
          <a:p>
            <a:fld id="{67774A0C-450D-8246-9972-015807C468CC}" type="slidenum">
              <a:rPr lang="en-US" smtClean="0"/>
              <a:t>15</a:t>
            </a:fld>
            <a:endParaRPr lang="en-US" dirty="0"/>
          </a:p>
        </p:txBody>
      </p:sp>
    </p:spTree>
    <p:extLst>
      <p:ext uri="{BB962C8B-B14F-4D97-AF65-F5344CB8AC3E}">
        <p14:creationId xmlns:p14="http://schemas.microsoft.com/office/powerpoint/2010/main" val="4248305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US" sz="1800" dirty="0">
                <a:solidFill>
                  <a:srgbClr val="262626"/>
                </a:solidFill>
                <a:effectLst/>
                <a:latin typeface="Arial" panose="020B0604020202020204" pitchFamily="34" charset="0"/>
                <a:ea typeface="Calibri" panose="020F0502020204030204" pitchFamily="34" charset="0"/>
                <a:cs typeface="Arial" panose="020B0604020202020204" pitchFamily="34" charset="0"/>
              </a:rPr>
              <a:t>To recap, the U.S. economy has been resilient thus far in 2023, largely outpacing the rest of the world that is facing potential for stagflation and recession in some areas of the globe. While the economic data isn’t stellar, it is improving off the lows to the point many economists are starting to think a recession could be avoided. </a:t>
            </a:r>
            <a:endParaRPr lang="en-US" sz="18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solidFill>
                  <a:srgbClr val="262626"/>
                </a:solidFill>
                <a:effectLst/>
                <a:latin typeface="Arial" panose="020B0604020202020204" pitchFamily="34" charset="0"/>
                <a:ea typeface="Calibri" panose="020F0502020204030204" pitchFamily="34" charset="0"/>
                <a:cs typeface="Arial" panose="020B0604020202020204" pitchFamily="34" charset="0"/>
              </a:rPr>
              <a:t> </a:t>
            </a:r>
            <a:endParaRPr lang="en-US" sz="18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solidFill>
                  <a:srgbClr val="262626"/>
                </a:solidFill>
                <a:effectLst/>
                <a:latin typeface="Arial" panose="020B0604020202020204" pitchFamily="34" charset="0"/>
                <a:ea typeface="Calibri" panose="020F0502020204030204" pitchFamily="34" charset="0"/>
                <a:cs typeface="Arial" panose="020B0604020202020204" pitchFamily="34" charset="0"/>
              </a:rPr>
              <a:t>The outlook for stocks and bonds will be driven around the Fed’s ability to navigate the changing economic landscape. Can the Fed manage to tame inflation and not cause a recession? And will the Fed lower rates soon enough after inflation is under control? However, the second half of that question will likely be answered in 2024. Meanwhile, valuations, which can remain elevated or depressed for long periods of time, are elevated in large cap growth stocks. Valuations for value stocks, small company stocks and international stocks are more attractive. These can offer good entry points for long-term investors. Within bonds, rising yields can create better return opportunities offering some protection if yields rise further. Bonds could offer good diversification if inflation moderates, economic growth slows, or when the Fed cuts rates.</a:t>
            </a:r>
            <a:endParaRPr lang="en-US" sz="18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solidFill>
                  <a:srgbClr val="80808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 </a:t>
            </a:r>
            <a:endParaRPr lang="en-US" sz="18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solidFill>
                  <a:srgbClr val="808080"/>
                </a:solidFill>
                <a:effectLst/>
                <a:latin typeface="Arial" panose="020B0604020202020204" pitchFamily="34" charset="0"/>
                <a:ea typeface="Calibri" panose="020F0502020204030204" pitchFamily="34" charset="0"/>
                <a:cs typeface="Arial" panose="020B0604020202020204" pitchFamily="34" charset="0"/>
              </a:rPr>
              <a:t>As always, count on your Cetera financial professional to help you through these volatile times and keep you focused on your personal goals and objectives.</a:t>
            </a:r>
            <a:endParaRPr lang="en-US" sz="18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Thank you</a:t>
            </a:r>
            <a:endParaRPr lang="en-US" dirty="0"/>
          </a:p>
        </p:txBody>
      </p:sp>
      <p:sp>
        <p:nvSpPr>
          <p:cNvPr id="4" name="Slide Number Placeholder 3"/>
          <p:cNvSpPr>
            <a:spLocks noGrp="1"/>
          </p:cNvSpPr>
          <p:nvPr>
            <p:ph type="sldNum" sz="quarter" idx="5"/>
          </p:nvPr>
        </p:nvSpPr>
        <p:spPr/>
        <p:txBody>
          <a:bodyPr/>
          <a:lstStyle/>
          <a:p>
            <a:fld id="{67774A0C-450D-8246-9972-015807C468CC}" type="slidenum">
              <a:rPr lang="en-US" smtClean="0"/>
              <a:t>16</a:t>
            </a:fld>
            <a:endParaRPr lang="en-US" dirty="0"/>
          </a:p>
        </p:txBody>
      </p:sp>
    </p:spTree>
    <p:extLst>
      <p:ext uri="{BB962C8B-B14F-4D97-AF65-F5344CB8AC3E}">
        <p14:creationId xmlns:p14="http://schemas.microsoft.com/office/powerpoint/2010/main" val="1777765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774A0C-450D-8246-9972-015807C468CC}" type="slidenum">
              <a:rPr lang="en-US" smtClean="0"/>
              <a:t>17</a:t>
            </a:fld>
            <a:endParaRPr lang="en-US" dirty="0"/>
          </a:p>
        </p:txBody>
      </p:sp>
    </p:spTree>
    <p:extLst>
      <p:ext uri="{BB962C8B-B14F-4D97-AF65-F5344CB8AC3E}">
        <p14:creationId xmlns:p14="http://schemas.microsoft.com/office/powerpoint/2010/main" val="248146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Thank you</a:t>
            </a:r>
            <a:endParaRPr lang="en-US" dirty="0"/>
          </a:p>
        </p:txBody>
      </p:sp>
      <p:sp>
        <p:nvSpPr>
          <p:cNvPr id="4" name="Slide Number Placeholder 3"/>
          <p:cNvSpPr>
            <a:spLocks noGrp="1"/>
          </p:cNvSpPr>
          <p:nvPr>
            <p:ph type="sldNum" sz="quarter" idx="5"/>
          </p:nvPr>
        </p:nvSpPr>
        <p:spPr/>
        <p:txBody>
          <a:bodyPr/>
          <a:lstStyle/>
          <a:p>
            <a:fld id="{67774A0C-450D-8246-9972-015807C468CC}" type="slidenum">
              <a:rPr lang="en-US" smtClean="0"/>
              <a:t>20</a:t>
            </a:fld>
            <a:endParaRPr lang="en-US" dirty="0"/>
          </a:p>
        </p:txBody>
      </p:sp>
    </p:spTree>
    <p:extLst>
      <p:ext uri="{BB962C8B-B14F-4D97-AF65-F5344CB8AC3E}">
        <p14:creationId xmlns:p14="http://schemas.microsoft.com/office/powerpoint/2010/main" val="3600402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US" sz="18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rPr>
              <a:t>Three areas of focus for the fourth quarter, will be the economy, the Fed and markets.</a:t>
            </a:r>
          </a:p>
        </p:txBody>
      </p:sp>
      <p:sp>
        <p:nvSpPr>
          <p:cNvPr id="4" name="Slide Number Placeholder 3"/>
          <p:cNvSpPr>
            <a:spLocks noGrp="1"/>
          </p:cNvSpPr>
          <p:nvPr>
            <p:ph type="sldNum" sz="quarter" idx="5"/>
          </p:nvPr>
        </p:nvSpPr>
        <p:spPr/>
        <p:txBody>
          <a:bodyPr/>
          <a:lstStyle/>
          <a:p>
            <a:fld id="{67774A0C-450D-8246-9972-015807C468CC}" type="slidenum">
              <a:rPr lang="en-US" smtClean="0"/>
              <a:t>2</a:t>
            </a:fld>
            <a:endParaRPr lang="en-US" dirty="0"/>
          </a:p>
        </p:txBody>
      </p:sp>
    </p:spTree>
    <p:extLst>
      <p:ext uri="{BB962C8B-B14F-4D97-AF65-F5344CB8AC3E}">
        <p14:creationId xmlns:p14="http://schemas.microsoft.com/office/powerpoint/2010/main" val="697133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tabLst>
                <a:tab pos="807720" algn="l"/>
              </a:tabLst>
            </a:pPr>
            <a:r>
              <a:rPr lang="en-US" sz="1200" dirty="0">
                <a:effectLst/>
                <a:latin typeface="Calibri" panose="020F0502020204030204" pitchFamily="34" charset="0"/>
                <a:ea typeface="Calibri" panose="020F0502020204030204" pitchFamily="34" charset="0"/>
                <a:cs typeface="Arial" panose="020B0604020202020204" pitchFamily="34" charset="0"/>
              </a:rPr>
              <a:t>Economic data has been surprising to the upside most of this year. Surveys given to business leaders in both the manufacturing and service sectors appear to be improving, while inflation is moderating. Additionally, the labor market is moderating which is good news because labor market imbalances were fueling wage inflation. </a:t>
            </a:r>
            <a:endParaRPr lang="en-US" sz="12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7774A0C-450D-8246-9972-015807C468CC}" type="slidenum">
              <a:rPr lang="en-US" smtClean="0"/>
              <a:t>3</a:t>
            </a:fld>
            <a:endParaRPr lang="en-US" dirty="0"/>
          </a:p>
        </p:txBody>
      </p:sp>
    </p:spTree>
    <p:extLst>
      <p:ext uri="{BB962C8B-B14F-4D97-AF65-F5344CB8AC3E}">
        <p14:creationId xmlns:p14="http://schemas.microsoft.com/office/powerpoint/2010/main" val="2708348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tabLst>
                <a:tab pos="807720" algn="l"/>
              </a:tabLst>
            </a:pPr>
            <a:r>
              <a:rPr lang="en-US" sz="1200" dirty="0">
                <a:solidFill>
                  <a:srgbClr val="808080"/>
                </a:solidFill>
                <a:effectLst/>
                <a:latin typeface="Arial" panose="020B0604020202020204" pitchFamily="34" charset="0"/>
                <a:ea typeface="Calibri" panose="020F0502020204030204" pitchFamily="34" charset="0"/>
                <a:cs typeface="Arial" panose="020B0604020202020204" pitchFamily="34" charset="0"/>
              </a:rPr>
              <a:t>Economic resilience has been the theme of this year. Economic data has largely surprised to the upside, just as we predicted in our 2023 Outlook, albeit sooner than we had anticipated. We publish a quarterly chartbook where we gauge the risk of an upcoming recession and look at the trend of the economic data. While the risk of recession is still high, the data is getting better.</a:t>
            </a:r>
          </a:p>
          <a:p>
            <a:pPr marL="0" marR="0" algn="just">
              <a:spcBef>
                <a:spcPts val="0"/>
              </a:spcBef>
              <a:spcAft>
                <a:spcPts val="0"/>
              </a:spcAft>
              <a:tabLst>
                <a:tab pos="807720" algn="l"/>
              </a:tabLst>
            </a:pPr>
            <a:endParaRPr lang="en-US" sz="1200" dirty="0">
              <a:solidFill>
                <a:srgbClr val="808080"/>
              </a:solidFill>
              <a:effectLst/>
              <a:latin typeface="Arial" panose="020B0604020202020204" pitchFamily="34" charset="0"/>
              <a:ea typeface="Calibri" panose="020F0502020204030204" pitchFamily="34" charset="0"/>
              <a:cs typeface="Arial" panose="020B0604020202020204" pitchFamily="34" charset="0"/>
            </a:endParaRPr>
          </a:p>
          <a:p>
            <a:pPr marL="0" marR="0" algn="just">
              <a:spcBef>
                <a:spcPts val="0"/>
              </a:spcBef>
              <a:spcAft>
                <a:spcPts val="0"/>
              </a:spcAft>
              <a:tabLst>
                <a:tab pos="807720" algn="l"/>
              </a:tabLst>
            </a:pPr>
            <a:r>
              <a:rPr lang="en-US" sz="1200" dirty="0">
                <a:solidFill>
                  <a:srgbClr val="808080"/>
                </a:solidFill>
                <a:effectLst/>
                <a:latin typeface="Arial" panose="020B0604020202020204" pitchFamily="34" charset="0"/>
                <a:ea typeface="Calibri" panose="020F0502020204030204" pitchFamily="34" charset="0"/>
                <a:cs typeface="Arial" panose="020B0604020202020204" pitchFamily="34" charset="0"/>
              </a:rPr>
              <a:t>We have spoken in lengths about the different recession scenarios. Will we experience a deep or shallow recession or no recession at all? While we have been more tempered in our outlook, calling for a shallow recession at some point in the next year, the idea of no recession is gaining traction with economists. As a reminder, a recession is a significant decline in economic activity spread across the economy that lasts longer than a few months. The reason this is feared, is because when economic activity slows, companies are forced to lay off workers and profits for companies also fall when people cut back on spending. </a:t>
            </a:r>
            <a:endParaRPr lang="en-US" dirty="0">
              <a:highlight>
                <a:srgbClr val="FFFF00"/>
              </a:highlight>
            </a:endParaRPr>
          </a:p>
          <a:p>
            <a:endParaRPr lang="en-US" dirty="0"/>
          </a:p>
        </p:txBody>
      </p:sp>
      <p:sp>
        <p:nvSpPr>
          <p:cNvPr id="4" name="Slide Number Placeholder 3"/>
          <p:cNvSpPr>
            <a:spLocks noGrp="1"/>
          </p:cNvSpPr>
          <p:nvPr>
            <p:ph type="sldNum" sz="quarter" idx="5"/>
          </p:nvPr>
        </p:nvSpPr>
        <p:spPr/>
        <p:txBody>
          <a:bodyPr/>
          <a:lstStyle/>
          <a:p>
            <a:fld id="{67774A0C-450D-8246-9972-015807C468CC}" type="slidenum">
              <a:rPr lang="en-US" smtClean="0"/>
              <a:t>4</a:t>
            </a:fld>
            <a:endParaRPr lang="en-US" dirty="0"/>
          </a:p>
        </p:txBody>
      </p:sp>
    </p:spTree>
    <p:extLst>
      <p:ext uri="{BB962C8B-B14F-4D97-AF65-F5344CB8AC3E}">
        <p14:creationId xmlns:p14="http://schemas.microsoft.com/office/powerpoint/2010/main" val="3055693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tab pos="807720" algn="l"/>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Looking at the Citi Economic Surprise Index, economic data has beaten expectations since late May and most of this year. This has many economists changing their outlooks for a recession. </a:t>
            </a:r>
            <a:r>
              <a:rPr lang="en-US" sz="1800" dirty="0">
                <a:solidFill>
                  <a:srgbClr val="808080"/>
                </a:solidFill>
                <a:effectLst/>
                <a:latin typeface="Arial" panose="020B0604020202020204" pitchFamily="34" charset="0"/>
                <a:ea typeface="Calibri" panose="020F0502020204030204" pitchFamily="34" charset="0"/>
                <a:cs typeface="Arial" panose="020B0604020202020204" pitchFamily="34" charset="0"/>
              </a:rPr>
              <a:t>Could the U.S. economy avoid a broad-based recession, as different areas of the economy go into a recession at different times (a rolling or sector recession)? </a:t>
            </a:r>
          </a:p>
          <a:p>
            <a:pPr marL="0" marR="0" algn="just">
              <a:spcBef>
                <a:spcPts val="0"/>
              </a:spcBef>
              <a:spcAft>
                <a:spcPts val="0"/>
              </a:spcAft>
              <a:tabLst>
                <a:tab pos="807720" algn="l"/>
              </a:tabLst>
            </a:pPr>
            <a:endParaRPr lang="en-US" sz="18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7774A0C-450D-8246-9972-015807C468CC}" type="slidenum">
              <a:rPr lang="en-US" smtClean="0"/>
              <a:t>5</a:t>
            </a:fld>
            <a:endParaRPr lang="en-US" dirty="0"/>
          </a:p>
        </p:txBody>
      </p:sp>
    </p:spTree>
    <p:extLst>
      <p:ext uri="{BB962C8B-B14F-4D97-AF65-F5344CB8AC3E}">
        <p14:creationId xmlns:p14="http://schemas.microsoft.com/office/powerpoint/2010/main" val="2988685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tabLst>
                <a:tab pos="807720" algn="l"/>
              </a:tabLst>
            </a:pPr>
            <a:r>
              <a:rPr lang="en-US" sz="18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rPr>
              <a:t>Looking at surveys of business leaders in manufacturing and service industries, their outlooks are improving. While the manufacturing industry is below 50 and signaling contraction, it is getting closer to 50 and more importantly the service sector remains in expansion territory. As a reminder the U.S. economy is predominantly a service economy. Services make up over 75% of U.S. GDP.</a:t>
            </a:r>
          </a:p>
        </p:txBody>
      </p:sp>
      <p:sp>
        <p:nvSpPr>
          <p:cNvPr id="4" name="Slide Number Placeholder 3"/>
          <p:cNvSpPr>
            <a:spLocks noGrp="1"/>
          </p:cNvSpPr>
          <p:nvPr>
            <p:ph type="sldNum" sz="quarter" idx="5"/>
          </p:nvPr>
        </p:nvSpPr>
        <p:spPr/>
        <p:txBody>
          <a:bodyPr/>
          <a:lstStyle/>
          <a:p>
            <a:fld id="{67774A0C-450D-8246-9972-015807C468CC}" type="slidenum">
              <a:rPr lang="en-US" smtClean="0"/>
              <a:t>6</a:t>
            </a:fld>
            <a:endParaRPr lang="en-US" dirty="0"/>
          </a:p>
        </p:txBody>
      </p:sp>
    </p:spTree>
    <p:extLst>
      <p:ext uri="{BB962C8B-B14F-4D97-AF65-F5344CB8AC3E}">
        <p14:creationId xmlns:p14="http://schemas.microsoft.com/office/powerpoint/2010/main" val="2782152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tabLst>
                <a:tab pos="807720" algn="l"/>
              </a:tabLst>
            </a:pPr>
            <a:r>
              <a:rPr lang="en-US" sz="1800" dirty="0">
                <a:solidFill>
                  <a:srgbClr val="808080"/>
                </a:solidFill>
                <a:effectLst/>
                <a:latin typeface="Arial" panose="020B0604020202020204" pitchFamily="34" charset="0"/>
                <a:ea typeface="Calibri" panose="020F0502020204030204" pitchFamily="34" charset="0"/>
                <a:cs typeface="Arial" panose="020B0604020202020204" pitchFamily="34" charset="0"/>
              </a:rPr>
              <a:t>Giving even more credence to a rolling or sector recession, is that inflation data continues to moderate and so does the labor market. This is evidenced in the quits rate, a metric that the Fed has been looking at closely. People generally don’t quit their jobs to move to another employer unless they can make more money, so if the quit rate is falling it can tell us that potential workers are not being offered as much money, which is good for softening wage inflationary pressures. </a:t>
            </a:r>
            <a:endParaRPr lang="en-US" sz="18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7774A0C-450D-8246-9972-015807C468CC}" type="slidenum">
              <a:rPr lang="en-US" smtClean="0"/>
              <a:t>7</a:t>
            </a:fld>
            <a:endParaRPr lang="en-US" dirty="0"/>
          </a:p>
        </p:txBody>
      </p:sp>
    </p:spTree>
    <p:extLst>
      <p:ext uri="{BB962C8B-B14F-4D97-AF65-F5344CB8AC3E}">
        <p14:creationId xmlns:p14="http://schemas.microsoft.com/office/powerpoint/2010/main" val="2149838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While the Fed appears to be balancing inflation and the labor market well at this point in time. That can change quickly. The Fed appears to be done with rate hikes, but policy errors could remain as they are committed to keep rates higher for longer.</a:t>
            </a:r>
          </a:p>
        </p:txBody>
      </p:sp>
      <p:sp>
        <p:nvSpPr>
          <p:cNvPr id="4" name="Slide Number Placeholder 3"/>
          <p:cNvSpPr>
            <a:spLocks noGrp="1"/>
          </p:cNvSpPr>
          <p:nvPr>
            <p:ph type="sldNum" sz="quarter" idx="5"/>
          </p:nvPr>
        </p:nvSpPr>
        <p:spPr/>
        <p:txBody>
          <a:bodyPr/>
          <a:lstStyle/>
          <a:p>
            <a:fld id="{67774A0C-450D-8246-9972-015807C468CC}" type="slidenum">
              <a:rPr lang="en-US" smtClean="0"/>
              <a:t>8</a:t>
            </a:fld>
            <a:endParaRPr lang="en-US" dirty="0"/>
          </a:p>
        </p:txBody>
      </p:sp>
    </p:spTree>
    <p:extLst>
      <p:ext uri="{BB962C8B-B14F-4D97-AF65-F5344CB8AC3E}">
        <p14:creationId xmlns:p14="http://schemas.microsoft.com/office/powerpoint/2010/main" val="4108444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tabLst>
                <a:tab pos="807720" algn="l"/>
              </a:tabLst>
            </a:pPr>
            <a:r>
              <a:rPr lang="en-US" sz="1800" dirty="0">
                <a:solidFill>
                  <a:srgbClr val="808080"/>
                </a:solidFill>
                <a:effectLst/>
                <a:latin typeface="Arial" panose="020B0604020202020204" pitchFamily="34" charset="0"/>
                <a:ea typeface="Calibri" panose="020F0502020204030204" pitchFamily="34" charset="0"/>
                <a:cs typeface="Arial" panose="020B0604020202020204" pitchFamily="34" charset="0"/>
              </a:rPr>
              <a:t>Inflation could be under control, although it may not feel that way. Keep in mind inflation is the pace of price increases. Prices are rising more slowly now, but unfortunately for many consumers prices are not falling in most categories. So, one should not expect to go back to 2019 prices. If we look at core CPI, which the Fed is more interested in because it strips out volatile food and energy metrics, you can see the last few months of inflation have been relatively low. If we annualize the last three months (through August), we get core CPI inflation rising at just a 2.4% annual pace. If we look to bond markets, they are also expecting inflation is under control. Bond investors are very sensitive to inflation because it erodes their fixed returns. Treasury Inflation Bonds are priced so investors will break even with inflation rates around 2.25% for both 5-year and 10-year bonds.</a:t>
            </a:r>
            <a:endParaRPr lang="en-US" sz="18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7774A0C-450D-8246-9972-015807C468CC}" type="slidenum">
              <a:rPr lang="en-US" smtClean="0"/>
              <a:t>9</a:t>
            </a:fld>
            <a:endParaRPr lang="en-US" dirty="0"/>
          </a:p>
        </p:txBody>
      </p:sp>
    </p:spTree>
    <p:extLst>
      <p:ext uri="{BB962C8B-B14F-4D97-AF65-F5344CB8AC3E}">
        <p14:creationId xmlns:p14="http://schemas.microsoft.com/office/powerpoint/2010/main" val="1939388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5.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743371-1ABB-7044-B06F-1A9538D5513F}"/>
              </a:ext>
            </a:extLst>
          </p:cNvPr>
          <p:cNvSpPr/>
          <p:nvPr userDrawn="1"/>
        </p:nvSpPr>
        <p:spPr>
          <a:xfrm>
            <a:off x="0" y="-102637"/>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A picture containing drawing, food&#10;&#10;Description automatically generated">
            <a:extLst>
              <a:ext uri="{FF2B5EF4-FFF2-40B4-BE49-F238E27FC236}">
                <a16:creationId xmlns:a16="http://schemas.microsoft.com/office/drawing/2014/main" id="{F0BC1820-C8FE-9044-99A8-2ECE813A17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5488" y="864747"/>
            <a:ext cx="1792526" cy="525134"/>
          </a:xfrm>
          <a:prstGeom prst="rect">
            <a:avLst/>
          </a:prstGeom>
        </p:spPr>
      </p:pic>
      <p:pic>
        <p:nvPicPr>
          <p:cNvPr id="29" name="Picture 28">
            <a:extLst>
              <a:ext uri="{FF2B5EF4-FFF2-40B4-BE49-F238E27FC236}">
                <a16:creationId xmlns:a16="http://schemas.microsoft.com/office/drawing/2014/main" id="{A76AC2F5-CD26-3C45-A309-B5829089E2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8775928" y="-114300"/>
            <a:ext cx="2552700" cy="7086600"/>
          </a:xfrm>
          <a:prstGeom prst="rect">
            <a:avLst/>
          </a:prstGeom>
        </p:spPr>
      </p:pic>
      <p:sp>
        <p:nvSpPr>
          <p:cNvPr id="13" name="Title 1">
            <a:extLst>
              <a:ext uri="{FF2B5EF4-FFF2-40B4-BE49-F238E27FC236}">
                <a16:creationId xmlns:a16="http://schemas.microsoft.com/office/drawing/2014/main" id="{A98DB242-6947-394A-AE03-F305716281EB}"/>
              </a:ext>
            </a:extLst>
          </p:cNvPr>
          <p:cNvSpPr>
            <a:spLocks noGrp="1"/>
          </p:cNvSpPr>
          <p:nvPr>
            <p:ph type="title" hasCustomPrompt="1"/>
          </p:nvPr>
        </p:nvSpPr>
        <p:spPr>
          <a:xfrm>
            <a:off x="805488" y="3025768"/>
            <a:ext cx="8056532" cy="769658"/>
          </a:xfrm>
        </p:spPr>
        <p:txBody>
          <a:bodyPr>
            <a:noAutofit/>
          </a:bodyPr>
          <a:lstStyle>
            <a:lvl1pPr>
              <a:defRPr sz="6000">
                <a:solidFill>
                  <a:srgbClr val="36166D"/>
                </a:solidFill>
              </a:defRPr>
            </a:lvl1pPr>
          </a:lstStyle>
          <a:p>
            <a:r>
              <a:rPr lang="en-US" dirty="0"/>
              <a:t>Presentation Title</a:t>
            </a:r>
          </a:p>
        </p:txBody>
      </p:sp>
      <p:sp>
        <p:nvSpPr>
          <p:cNvPr id="16" name="Text Placeholder 16">
            <a:extLst>
              <a:ext uri="{FF2B5EF4-FFF2-40B4-BE49-F238E27FC236}">
                <a16:creationId xmlns:a16="http://schemas.microsoft.com/office/drawing/2014/main" id="{871482B8-6D44-CC46-A451-7815AF2B15AA}"/>
              </a:ext>
            </a:extLst>
          </p:cNvPr>
          <p:cNvSpPr>
            <a:spLocks noGrp="1"/>
          </p:cNvSpPr>
          <p:nvPr>
            <p:ph type="body" sz="quarter" idx="10" hasCustomPrompt="1"/>
          </p:nvPr>
        </p:nvSpPr>
        <p:spPr>
          <a:xfrm>
            <a:off x="805488" y="3852600"/>
            <a:ext cx="8056532" cy="563049"/>
          </a:xfrm>
        </p:spPr>
        <p:txBody>
          <a:bodyPr>
            <a:normAutofit/>
          </a:bodyPr>
          <a:lstStyle>
            <a:lvl1pPr marL="0" indent="0" algn="l">
              <a:buNone/>
              <a:defRPr sz="2400" b="0">
                <a:solidFill>
                  <a:srgbClr val="85216C"/>
                </a:solidFill>
              </a:defRPr>
            </a:lvl1pPr>
          </a:lstStyle>
          <a:p>
            <a:pPr lvl="0"/>
            <a:r>
              <a:rPr lang="en-US" dirty="0"/>
              <a:t>Presentation Subtitle  |  Date</a:t>
            </a:r>
          </a:p>
        </p:txBody>
      </p:sp>
      <p:pic>
        <p:nvPicPr>
          <p:cNvPr id="5" name="Picture 4">
            <a:extLst>
              <a:ext uri="{FF2B5EF4-FFF2-40B4-BE49-F238E27FC236}">
                <a16:creationId xmlns:a16="http://schemas.microsoft.com/office/drawing/2014/main" id="{E35F867B-0B9F-344D-AFD7-3029DBB5C19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05488" y="5828153"/>
            <a:ext cx="1498600" cy="330200"/>
          </a:xfrm>
          <a:prstGeom prst="rect">
            <a:avLst/>
          </a:prstGeom>
        </p:spPr>
      </p:pic>
      <p:sp>
        <p:nvSpPr>
          <p:cNvPr id="2" name="Footer Placeholder 1">
            <a:extLst>
              <a:ext uri="{FF2B5EF4-FFF2-40B4-BE49-F238E27FC236}">
                <a16:creationId xmlns:a16="http://schemas.microsoft.com/office/drawing/2014/main" id="{CBE978F8-F7D0-8112-1A3B-BADBF271599E}"/>
              </a:ext>
            </a:extLst>
          </p:cNvPr>
          <p:cNvSpPr>
            <a:spLocks noGrp="1"/>
          </p:cNvSpPr>
          <p:nvPr>
            <p:ph type="ftr" sz="quarter" idx="11"/>
          </p:nvPr>
        </p:nvSpPr>
        <p:spPr/>
        <p:txBody>
          <a:bodyPr/>
          <a:lstStyle/>
          <a:p>
            <a:r>
              <a:rPr lang="en-US" dirty="0">
                <a:solidFill>
                  <a:schemeClr val="tx1"/>
                </a:solidFill>
              </a:rPr>
              <a:t>For b/d use only. Not for use with public</a:t>
            </a:r>
            <a:r>
              <a:rPr lang="en-US" dirty="0"/>
              <a:t>. </a:t>
            </a:r>
          </a:p>
        </p:txBody>
      </p:sp>
      <p:sp>
        <p:nvSpPr>
          <p:cNvPr id="3" name="Slide Number Placeholder 2">
            <a:extLst>
              <a:ext uri="{FF2B5EF4-FFF2-40B4-BE49-F238E27FC236}">
                <a16:creationId xmlns:a16="http://schemas.microsoft.com/office/drawing/2014/main" id="{2C27FA6A-0882-3475-7D22-628D842625B1}"/>
              </a:ext>
            </a:extLst>
          </p:cNvPr>
          <p:cNvSpPr>
            <a:spLocks noGrp="1"/>
          </p:cNvSpPr>
          <p:nvPr>
            <p:ph type="sldNum" sz="quarter" idx="12"/>
          </p:nvPr>
        </p:nvSpPr>
        <p:spPr/>
        <p:txBody>
          <a:bodyPr/>
          <a:lstStyle/>
          <a:p>
            <a:fld id="{37CAAC7E-E39D-465C-A5AC-7339A68ECE7D}" type="slidenum">
              <a:rPr lang="en-US" smtClean="0"/>
              <a:pPr/>
              <a:t>‹#›</a:t>
            </a:fld>
            <a:endParaRPr lang="en-US" dirty="0"/>
          </a:p>
        </p:txBody>
      </p:sp>
    </p:spTree>
    <p:extLst>
      <p:ext uri="{BB962C8B-B14F-4D97-AF65-F5344CB8AC3E}">
        <p14:creationId xmlns:p14="http://schemas.microsoft.com/office/powerpoint/2010/main" val="1502830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A8B2E-DDBE-5541-8C8C-09DE2269B60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AEA987-47D5-1148-A1A1-4452C8D5B0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3BB58B-E357-E043-AFBE-5ED69EDE92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BC8ED0-0F7B-6E4A-8CB0-28A4F980D3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C24B9D-E4BB-C64A-BC58-255C8BEE7B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E8EBF330-3106-4259-6D8A-C5D20C1A2943}"/>
              </a:ext>
            </a:extLst>
          </p:cNvPr>
          <p:cNvSpPr>
            <a:spLocks noGrp="1"/>
          </p:cNvSpPr>
          <p:nvPr>
            <p:ph type="sldNum" sz="quarter" idx="10"/>
          </p:nvPr>
        </p:nvSpPr>
        <p:spPr/>
        <p:txBody>
          <a:bodyPr/>
          <a:lstStyle/>
          <a:p>
            <a:fld id="{37CAAC7E-E39D-465C-A5AC-7339A68ECE7D}" type="slidenum">
              <a:rPr lang="en-US" smtClean="0"/>
              <a:pPr/>
              <a:t>‹#›</a:t>
            </a:fld>
            <a:endParaRPr lang="en-US" dirty="0"/>
          </a:p>
        </p:txBody>
      </p:sp>
      <p:sp>
        <p:nvSpPr>
          <p:cNvPr id="8" name="Footer Placeholder 7">
            <a:extLst>
              <a:ext uri="{FF2B5EF4-FFF2-40B4-BE49-F238E27FC236}">
                <a16:creationId xmlns:a16="http://schemas.microsoft.com/office/drawing/2014/main" id="{FE35B802-EE06-35CD-0232-63411CEB4FF4}"/>
              </a:ext>
            </a:extLst>
          </p:cNvPr>
          <p:cNvSpPr>
            <a:spLocks noGrp="1"/>
          </p:cNvSpPr>
          <p:nvPr>
            <p:ph type="ftr" sz="quarter" idx="11"/>
          </p:nvPr>
        </p:nvSpPr>
        <p:spPr/>
        <p:txBody>
          <a:bodyPr/>
          <a:lstStyle/>
          <a:p>
            <a:r>
              <a:rPr lang="en-US"/>
              <a:t>For b/d use only. Not for use with public. </a:t>
            </a:r>
            <a:endParaRPr lang="en-US" dirty="0"/>
          </a:p>
        </p:txBody>
      </p:sp>
    </p:spTree>
    <p:extLst>
      <p:ext uri="{BB962C8B-B14F-4D97-AF65-F5344CB8AC3E}">
        <p14:creationId xmlns:p14="http://schemas.microsoft.com/office/powerpoint/2010/main" val="2721464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987EB-49C9-454E-AFEA-FE8C4F809F16}"/>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80129CA6-4034-8AAC-DBED-D38E8D1E6EBC}"/>
              </a:ext>
            </a:extLst>
          </p:cNvPr>
          <p:cNvSpPr>
            <a:spLocks noGrp="1"/>
          </p:cNvSpPr>
          <p:nvPr>
            <p:ph type="sldNum" sz="quarter" idx="10"/>
          </p:nvPr>
        </p:nvSpPr>
        <p:spPr/>
        <p:txBody>
          <a:bodyPr/>
          <a:lstStyle/>
          <a:p>
            <a:fld id="{37CAAC7E-E39D-465C-A5AC-7339A68ECE7D}" type="slidenum">
              <a:rPr lang="en-US" smtClean="0"/>
              <a:pPr/>
              <a:t>‹#›</a:t>
            </a:fld>
            <a:endParaRPr lang="en-US" dirty="0"/>
          </a:p>
        </p:txBody>
      </p:sp>
      <p:sp>
        <p:nvSpPr>
          <p:cNvPr id="4" name="Footer Placeholder 3">
            <a:extLst>
              <a:ext uri="{FF2B5EF4-FFF2-40B4-BE49-F238E27FC236}">
                <a16:creationId xmlns:a16="http://schemas.microsoft.com/office/drawing/2014/main" id="{3F483DB2-F868-9592-2F7B-972B596F2EC8}"/>
              </a:ext>
            </a:extLst>
          </p:cNvPr>
          <p:cNvSpPr>
            <a:spLocks noGrp="1"/>
          </p:cNvSpPr>
          <p:nvPr>
            <p:ph type="ftr" sz="quarter" idx="11"/>
          </p:nvPr>
        </p:nvSpPr>
        <p:spPr/>
        <p:txBody>
          <a:bodyPr/>
          <a:lstStyle/>
          <a:p>
            <a:r>
              <a:rPr lang="en-US"/>
              <a:t>For b/d use only. Not for use with public. </a:t>
            </a:r>
            <a:endParaRPr lang="en-US" dirty="0"/>
          </a:p>
        </p:txBody>
      </p:sp>
    </p:spTree>
    <p:extLst>
      <p:ext uri="{BB962C8B-B14F-4D97-AF65-F5344CB8AC3E}">
        <p14:creationId xmlns:p14="http://schemas.microsoft.com/office/powerpoint/2010/main" val="3762190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D7D321-E589-09DA-243F-DD85BCEACEC5}"/>
              </a:ext>
            </a:extLst>
          </p:cNvPr>
          <p:cNvSpPr>
            <a:spLocks noGrp="1"/>
          </p:cNvSpPr>
          <p:nvPr>
            <p:ph type="sldNum" sz="quarter" idx="10"/>
          </p:nvPr>
        </p:nvSpPr>
        <p:spPr/>
        <p:txBody>
          <a:bodyPr/>
          <a:lstStyle/>
          <a:p>
            <a:fld id="{37CAAC7E-E39D-465C-A5AC-7339A68ECE7D}" type="slidenum">
              <a:rPr lang="en-US" smtClean="0"/>
              <a:pPr/>
              <a:t>‹#›</a:t>
            </a:fld>
            <a:endParaRPr lang="en-US" dirty="0"/>
          </a:p>
        </p:txBody>
      </p:sp>
      <p:sp>
        <p:nvSpPr>
          <p:cNvPr id="3" name="Footer Placeholder 2">
            <a:extLst>
              <a:ext uri="{FF2B5EF4-FFF2-40B4-BE49-F238E27FC236}">
                <a16:creationId xmlns:a16="http://schemas.microsoft.com/office/drawing/2014/main" id="{0A14A206-23D5-EDFC-2143-25E0A7CAB230}"/>
              </a:ext>
            </a:extLst>
          </p:cNvPr>
          <p:cNvSpPr>
            <a:spLocks noGrp="1"/>
          </p:cNvSpPr>
          <p:nvPr>
            <p:ph type="ftr" sz="quarter" idx="11"/>
          </p:nvPr>
        </p:nvSpPr>
        <p:spPr/>
        <p:txBody>
          <a:bodyPr/>
          <a:lstStyle/>
          <a:p>
            <a:r>
              <a:rPr lang="en-US"/>
              <a:t>For b/d use only. Not for use with public. </a:t>
            </a:r>
            <a:endParaRPr lang="en-US" dirty="0"/>
          </a:p>
        </p:txBody>
      </p:sp>
    </p:spTree>
    <p:extLst>
      <p:ext uri="{BB962C8B-B14F-4D97-AF65-F5344CB8AC3E}">
        <p14:creationId xmlns:p14="http://schemas.microsoft.com/office/powerpoint/2010/main" val="1149600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1656D-D058-DC41-9130-0044A26E9E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E67AAE-E7E6-3F46-A96F-6EFA45223E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E2EEE1F-30C3-7540-A612-3588A26569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68173802-C941-4635-E398-C8A92944EEF2}"/>
              </a:ext>
            </a:extLst>
          </p:cNvPr>
          <p:cNvSpPr>
            <a:spLocks noGrp="1"/>
          </p:cNvSpPr>
          <p:nvPr>
            <p:ph type="sldNum" sz="quarter" idx="10"/>
          </p:nvPr>
        </p:nvSpPr>
        <p:spPr/>
        <p:txBody>
          <a:bodyPr/>
          <a:lstStyle/>
          <a:p>
            <a:fld id="{37CAAC7E-E39D-465C-A5AC-7339A68ECE7D}" type="slidenum">
              <a:rPr lang="en-US" smtClean="0"/>
              <a:pPr/>
              <a:t>‹#›</a:t>
            </a:fld>
            <a:endParaRPr lang="en-US" dirty="0"/>
          </a:p>
        </p:txBody>
      </p:sp>
      <p:sp>
        <p:nvSpPr>
          <p:cNvPr id="6" name="Footer Placeholder 5">
            <a:extLst>
              <a:ext uri="{FF2B5EF4-FFF2-40B4-BE49-F238E27FC236}">
                <a16:creationId xmlns:a16="http://schemas.microsoft.com/office/drawing/2014/main" id="{65384442-7D3B-C13D-7A81-C7391ED36157}"/>
              </a:ext>
            </a:extLst>
          </p:cNvPr>
          <p:cNvSpPr>
            <a:spLocks noGrp="1"/>
          </p:cNvSpPr>
          <p:nvPr>
            <p:ph type="ftr" sz="quarter" idx="11"/>
          </p:nvPr>
        </p:nvSpPr>
        <p:spPr/>
        <p:txBody>
          <a:bodyPr/>
          <a:lstStyle/>
          <a:p>
            <a:r>
              <a:rPr lang="en-US"/>
              <a:t>For b/d use only. Not for use with public. </a:t>
            </a:r>
            <a:endParaRPr lang="en-US" dirty="0"/>
          </a:p>
        </p:txBody>
      </p:sp>
    </p:spTree>
    <p:extLst>
      <p:ext uri="{BB962C8B-B14F-4D97-AF65-F5344CB8AC3E}">
        <p14:creationId xmlns:p14="http://schemas.microsoft.com/office/powerpoint/2010/main" val="3895324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09DF44-DB0D-5141-AF5F-34A44015AD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C97D0C-2DB3-1448-AFAD-D5023C7C82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01B0A250-4C61-C994-3223-CD308485D023}"/>
              </a:ext>
            </a:extLst>
          </p:cNvPr>
          <p:cNvSpPr>
            <a:spLocks noGrp="1"/>
          </p:cNvSpPr>
          <p:nvPr>
            <p:ph type="sldNum" sz="quarter" idx="10"/>
          </p:nvPr>
        </p:nvSpPr>
        <p:spPr/>
        <p:txBody>
          <a:bodyPr/>
          <a:lstStyle/>
          <a:p>
            <a:fld id="{37CAAC7E-E39D-465C-A5AC-7339A68ECE7D}" type="slidenum">
              <a:rPr lang="en-US" smtClean="0"/>
              <a:pPr/>
              <a:t>‹#›</a:t>
            </a:fld>
            <a:endParaRPr lang="en-US" dirty="0"/>
          </a:p>
        </p:txBody>
      </p:sp>
      <p:sp>
        <p:nvSpPr>
          <p:cNvPr id="5" name="Footer Placeholder 4">
            <a:extLst>
              <a:ext uri="{FF2B5EF4-FFF2-40B4-BE49-F238E27FC236}">
                <a16:creationId xmlns:a16="http://schemas.microsoft.com/office/drawing/2014/main" id="{53E69808-2F63-C6AD-1E29-954FB5FC2162}"/>
              </a:ext>
            </a:extLst>
          </p:cNvPr>
          <p:cNvSpPr>
            <a:spLocks noGrp="1"/>
          </p:cNvSpPr>
          <p:nvPr>
            <p:ph type="ftr" sz="quarter" idx="11"/>
          </p:nvPr>
        </p:nvSpPr>
        <p:spPr/>
        <p:txBody>
          <a:bodyPr/>
          <a:lstStyle/>
          <a:p>
            <a:r>
              <a:rPr lang="en-US"/>
              <a:t>For b/d use only. Not for use with public. </a:t>
            </a:r>
            <a:endParaRPr lang="en-US" dirty="0"/>
          </a:p>
        </p:txBody>
      </p:sp>
    </p:spTree>
    <p:extLst>
      <p:ext uri="{BB962C8B-B14F-4D97-AF65-F5344CB8AC3E}">
        <p14:creationId xmlns:p14="http://schemas.microsoft.com/office/powerpoint/2010/main" val="279421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E1E3B-0567-EF45-AD46-7DBC7D4FA68E}"/>
              </a:ext>
            </a:extLst>
          </p:cNvPr>
          <p:cNvSpPr>
            <a:spLocks noGrp="1"/>
          </p:cNvSpPr>
          <p:nvPr>
            <p:ph type="title"/>
          </p:nvPr>
        </p:nvSpPr>
        <p:spPr/>
        <p:txBody>
          <a:bodyPr/>
          <a:lstStyle>
            <a:lvl1pPr>
              <a:defRPr>
                <a:solidFill>
                  <a:srgbClr val="36166D"/>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0F68E27F-4CDA-E8AF-4218-7170B2C1B829}"/>
              </a:ext>
            </a:extLst>
          </p:cNvPr>
          <p:cNvSpPr>
            <a:spLocks noGrp="1"/>
          </p:cNvSpPr>
          <p:nvPr>
            <p:ph type="sldNum" sz="quarter" idx="10"/>
          </p:nvPr>
        </p:nvSpPr>
        <p:spPr/>
        <p:txBody>
          <a:bodyPr/>
          <a:lstStyle/>
          <a:p>
            <a:fld id="{37CAAC7E-E39D-465C-A5AC-7339A68ECE7D}" type="slidenum">
              <a:rPr lang="en-US" smtClean="0"/>
              <a:pPr/>
              <a:t>‹#›</a:t>
            </a:fld>
            <a:endParaRPr lang="en-US" dirty="0"/>
          </a:p>
        </p:txBody>
      </p:sp>
      <p:sp>
        <p:nvSpPr>
          <p:cNvPr id="4" name="Footer Placeholder 3">
            <a:extLst>
              <a:ext uri="{FF2B5EF4-FFF2-40B4-BE49-F238E27FC236}">
                <a16:creationId xmlns:a16="http://schemas.microsoft.com/office/drawing/2014/main" id="{F0191B58-434B-2C71-86F0-11EB979A468E}"/>
              </a:ext>
            </a:extLst>
          </p:cNvPr>
          <p:cNvSpPr>
            <a:spLocks noGrp="1"/>
          </p:cNvSpPr>
          <p:nvPr>
            <p:ph type="ftr" sz="quarter" idx="11"/>
          </p:nvPr>
        </p:nvSpPr>
        <p:spPr/>
        <p:txBody>
          <a:bodyPr/>
          <a:lstStyle/>
          <a:p>
            <a:r>
              <a:rPr lang="en-US"/>
              <a:t>For b/d use only. Not for use with public. </a:t>
            </a:r>
            <a:endParaRPr lang="en-US" dirty="0"/>
          </a:p>
        </p:txBody>
      </p:sp>
    </p:spTree>
    <p:extLst>
      <p:ext uri="{BB962C8B-B14F-4D97-AF65-F5344CB8AC3E}">
        <p14:creationId xmlns:p14="http://schemas.microsoft.com/office/powerpoint/2010/main" val="290214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8A21DC5-E6D4-CB4D-8AEB-D6F3056179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picture containing drawing, food&#10;&#10;Description automatically generated">
            <a:extLst>
              <a:ext uri="{FF2B5EF4-FFF2-40B4-BE49-F238E27FC236}">
                <a16:creationId xmlns:a16="http://schemas.microsoft.com/office/drawing/2014/main" id="{1F0CB975-ED9A-1A42-A441-3C9B6E05AA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5488" y="864747"/>
            <a:ext cx="1792526" cy="525134"/>
          </a:xfrm>
          <a:prstGeom prst="rect">
            <a:avLst/>
          </a:prstGeom>
        </p:spPr>
      </p:pic>
      <p:sp>
        <p:nvSpPr>
          <p:cNvPr id="15" name="Title 1">
            <a:extLst>
              <a:ext uri="{FF2B5EF4-FFF2-40B4-BE49-F238E27FC236}">
                <a16:creationId xmlns:a16="http://schemas.microsoft.com/office/drawing/2014/main" id="{AB1B716D-962A-3149-BD93-D350C6AFE030}"/>
              </a:ext>
            </a:extLst>
          </p:cNvPr>
          <p:cNvSpPr>
            <a:spLocks noGrp="1"/>
          </p:cNvSpPr>
          <p:nvPr>
            <p:ph type="title" hasCustomPrompt="1"/>
          </p:nvPr>
        </p:nvSpPr>
        <p:spPr>
          <a:xfrm>
            <a:off x="805488" y="3025768"/>
            <a:ext cx="8056532" cy="769658"/>
          </a:xfrm>
        </p:spPr>
        <p:txBody>
          <a:bodyPr>
            <a:noAutofit/>
          </a:bodyPr>
          <a:lstStyle>
            <a:lvl1pPr>
              <a:defRPr sz="6000">
                <a:solidFill>
                  <a:srgbClr val="36166D"/>
                </a:solidFill>
              </a:defRPr>
            </a:lvl1pPr>
          </a:lstStyle>
          <a:p>
            <a:r>
              <a:rPr lang="en-US" dirty="0"/>
              <a:t>Presentation Title</a:t>
            </a:r>
          </a:p>
        </p:txBody>
      </p:sp>
      <p:sp>
        <p:nvSpPr>
          <p:cNvPr id="16" name="Text Placeholder 16">
            <a:extLst>
              <a:ext uri="{FF2B5EF4-FFF2-40B4-BE49-F238E27FC236}">
                <a16:creationId xmlns:a16="http://schemas.microsoft.com/office/drawing/2014/main" id="{6928CA84-3A43-2F44-B741-46524B6DEAE0}"/>
              </a:ext>
            </a:extLst>
          </p:cNvPr>
          <p:cNvSpPr>
            <a:spLocks noGrp="1"/>
          </p:cNvSpPr>
          <p:nvPr>
            <p:ph type="body" sz="quarter" idx="10" hasCustomPrompt="1"/>
          </p:nvPr>
        </p:nvSpPr>
        <p:spPr>
          <a:xfrm>
            <a:off x="805488" y="3852600"/>
            <a:ext cx="8056532" cy="563049"/>
          </a:xfrm>
        </p:spPr>
        <p:txBody>
          <a:bodyPr>
            <a:normAutofit/>
          </a:bodyPr>
          <a:lstStyle>
            <a:lvl1pPr marL="0" indent="0" algn="l">
              <a:buNone/>
              <a:defRPr sz="2400" b="0">
                <a:solidFill>
                  <a:srgbClr val="85216C"/>
                </a:solidFill>
              </a:defRPr>
            </a:lvl1pPr>
          </a:lstStyle>
          <a:p>
            <a:pPr lvl="0"/>
            <a:r>
              <a:rPr lang="en-US" dirty="0"/>
              <a:t>Presentation Subtitle  |  Date</a:t>
            </a:r>
          </a:p>
        </p:txBody>
      </p:sp>
      <p:pic>
        <p:nvPicPr>
          <p:cNvPr id="13" name="Picture 12">
            <a:extLst>
              <a:ext uri="{FF2B5EF4-FFF2-40B4-BE49-F238E27FC236}">
                <a16:creationId xmlns:a16="http://schemas.microsoft.com/office/drawing/2014/main" id="{BFF43A79-3484-0843-915E-FF3CF4F539A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8775928" y="-114300"/>
            <a:ext cx="2552700" cy="7086600"/>
          </a:xfrm>
          <a:prstGeom prst="rect">
            <a:avLst/>
          </a:prstGeom>
        </p:spPr>
      </p:pic>
      <p:pic>
        <p:nvPicPr>
          <p:cNvPr id="8" name="Picture 7">
            <a:extLst>
              <a:ext uri="{FF2B5EF4-FFF2-40B4-BE49-F238E27FC236}">
                <a16:creationId xmlns:a16="http://schemas.microsoft.com/office/drawing/2014/main" id="{94EA7286-36E7-4A1C-B227-EDD295AD77F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05488" y="5828153"/>
            <a:ext cx="1498600" cy="330200"/>
          </a:xfrm>
          <a:prstGeom prst="rect">
            <a:avLst/>
          </a:prstGeom>
        </p:spPr>
      </p:pic>
      <p:sp>
        <p:nvSpPr>
          <p:cNvPr id="2" name="Footer Placeholder 1">
            <a:extLst>
              <a:ext uri="{FF2B5EF4-FFF2-40B4-BE49-F238E27FC236}">
                <a16:creationId xmlns:a16="http://schemas.microsoft.com/office/drawing/2014/main" id="{EA770EC9-9B87-099B-6287-8C5875DFC326}"/>
              </a:ext>
            </a:extLst>
          </p:cNvPr>
          <p:cNvSpPr>
            <a:spLocks noGrp="1"/>
          </p:cNvSpPr>
          <p:nvPr>
            <p:ph type="ftr" sz="quarter" idx="11"/>
          </p:nvPr>
        </p:nvSpPr>
        <p:spPr/>
        <p:txBody>
          <a:bodyPr/>
          <a:lstStyle>
            <a:lvl1pPr>
              <a:defRPr>
                <a:solidFill>
                  <a:schemeClr val="tx1"/>
                </a:solidFill>
              </a:defRPr>
            </a:lvl1pPr>
          </a:lstStyle>
          <a:p>
            <a:r>
              <a:rPr lang="en-US" dirty="0"/>
              <a:t>For b/d use only. Not for use with public. </a:t>
            </a:r>
          </a:p>
        </p:txBody>
      </p:sp>
      <p:sp>
        <p:nvSpPr>
          <p:cNvPr id="3" name="Slide Number Placeholder 2">
            <a:extLst>
              <a:ext uri="{FF2B5EF4-FFF2-40B4-BE49-F238E27FC236}">
                <a16:creationId xmlns:a16="http://schemas.microsoft.com/office/drawing/2014/main" id="{7636D8F1-7D52-2C87-B7C0-E51CF5FE7E6D}"/>
              </a:ext>
            </a:extLst>
          </p:cNvPr>
          <p:cNvSpPr>
            <a:spLocks noGrp="1"/>
          </p:cNvSpPr>
          <p:nvPr>
            <p:ph type="sldNum" sz="quarter" idx="12"/>
          </p:nvPr>
        </p:nvSpPr>
        <p:spPr/>
        <p:txBody>
          <a:bodyPr/>
          <a:lstStyle/>
          <a:p>
            <a:fld id="{37CAAC7E-E39D-465C-A5AC-7339A68ECE7D}" type="slidenum">
              <a:rPr lang="en-US" smtClean="0"/>
              <a:pPr/>
              <a:t>‹#›</a:t>
            </a:fld>
            <a:endParaRPr lang="en-US" dirty="0"/>
          </a:p>
        </p:txBody>
      </p:sp>
    </p:spTree>
    <p:extLst>
      <p:ext uri="{BB962C8B-B14F-4D97-AF65-F5344CB8AC3E}">
        <p14:creationId xmlns:p14="http://schemas.microsoft.com/office/powerpoint/2010/main" val="2388585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C79A2-3E94-4843-A58E-B1023EAC72CB}"/>
              </a:ext>
            </a:extLst>
          </p:cNvPr>
          <p:cNvSpPr>
            <a:spLocks noGrp="1"/>
          </p:cNvSpPr>
          <p:nvPr>
            <p:ph type="title"/>
          </p:nvPr>
        </p:nvSpPr>
        <p:spPr/>
        <p:txBody>
          <a:bodyPr/>
          <a:lstStyle>
            <a:lvl1pPr>
              <a:defRPr>
                <a:solidFill>
                  <a:srgbClr val="36166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20030F7-569C-1A43-9769-83F1F3410866}"/>
              </a:ext>
            </a:extLst>
          </p:cNvPr>
          <p:cNvSpPr>
            <a:spLocks noGrp="1"/>
          </p:cNvSpPr>
          <p:nvPr>
            <p:ph idx="1"/>
          </p:nvPr>
        </p:nvSpPr>
        <p:spPr>
          <a:xfrm>
            <a:off x="838200" y="1237766"/>
            <a:ext cx="10515600" cy="48499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9DD16527-7316-65C6-A7BF-62FFEE4AA4BE}"/>
              </a:ext>
            </a:extLst>
          </p:cNvPr>
          <p:cNvSpPr>
            <a:spLocks noGrp="1"/>
          </p:cNvSpPr>
          <p:nvPr>
            <p:ph type="sldNum" sz="quarter" idx="10"/>
          </p:nvPr>
        </p:nvSpPr>
        <p:spPr/>
        <p:txBody>
          <a:bodyPr/>
          <a:lstStyle/>
          <a:p>
            <a:fld id="{37CAAC7E-E39D-465C-A5AC-7339A68ECE7D}" type="slidenum">
              <a:rPr lang="en-US" smtClean="0"/>
              <a:pPr/>
              <a:t>‹#›</a:t>
            </a:fld>
            <a:endParaRPr lang="en-US" dirty="0"/>
          </a:p>
        </p:txBody>
      </p:sp>
      <p:sp>
        <p:nvSpPr>
          <p:cNvPr id="5" name="Footer Placeholder 4">
            <a:extLst>
              <a:ext uri="{FF2B5EF4-FFF2-40B4-BE49-F238E27FC236}">
                <a16:creationId xmlns:a16="http://schemas.microsoft.com/office/drawing/2014/main" id="{C82E1563-02D5-EA1D-20C1-3AC5CE46B1F0}"/>
              </a:ext>
            </a:extLst>
          </p:cNvPr>
          <p:cNvSpPr>
            <a:spLocks noGrp="1"/>
          </p:cNvSpPr>
          <p:nvPr>
            <p:ph type="ftr" sz="quarter" idx="11"/>
          </p:nvPr>
        </p:nvSpPr>
        <p:spPr/>
        <p:txBody>
          <a:bodyPr/>
          <a:lstStyle/>
          <a:p>
            <a:r>
              <a:rPr lang="en-US"/>
              <a:t>For b/d use only. Not for use with public. </a:t>
            </a:r>
            <a:endParaRPr lang="en-US" dirty="0"/>
          </a:p>
        </p:txBody>
      </p:sp>
    </p:spTree>
    <p:extLst>
      <p:ext uri="{BB962C8B-B14F-4D97-AF65-F5344CB8AC3E}">
        <p14:creationId xmlns:p14="http://schemas.microsoft.com/office/powerpoint/2010/main" val="3568144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BFCA8-E8CB-5448-8363-2DECFD732CED}"/>
              </a:ext>
            </a:extLst>
          </p:cNvPr>
          <p:cNvSpPr>
            <a:spLocks noGrp="1"/>
          </p:cNvSpPr>
          <p:nvPr>
            <p:ph type="title"/>
          </p:nvPr>
        </p:nvSpPr>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688C4242-AB1C-5B4D-963F-E02D8AC285E9}"/>
              </a:ext>
            </a:extLst>
          </p:cNvPr>
          <p:cNvSpPr>
            <a:spLocks noGrp="1"/>
          </p:cNvSpPr>
          <p:nvPr>
            <p:ph type="sldNum" sz="quarter" idx="10"/>
          </p:nvPr>
        </p:nvSpPr>
        <p:spPr/>
        <p:txBody>
          <a:bodyPr/>
          <a:lstStyle/>
          <a:p>
            <a:fld id="{37CAAC7E-E39D-465C-A5AC-7339A68ECE7D}" type="slidenum">
              <a:rPr lang="en-US" smtClean="0"/>
              <a:pPr/>
              <a:t>‹#›</a:t>
            </a:fld>
            <a:endParaRPr lang="en-US" dirty="0"/>
          </a:p>
        </p:txBody>
      </p:sp>
      <p:sp>
        <p:nvSpPr>
          <p:cNvPr id="4" name="Footer Placeholder 3">
            <a:extLst>
              <a:ext uri="{FF2B5EF4-FFF2-40B4-BE49-F238E27FC236}">
                <a16:creationId xmlns:a16="http://schemas.microsoft.com/office/drawing/2014/main" id="{8C121C82-474F-6A46-B2B0-0E3A7813B37D}"/>
              </a:ext>
            </a:extLst>
          </p:cNvPr>
          <p:cNvSpPr>
            <a:spLocks noGrp="1"/>
          </p:cNvSpPr>
          <p:nvPr>
            <p:ph type="ftr" sz="quarter" idx="11"/>
          </p:nvPr>
        </p:nvSpPr>
        <p:spPr/>
        <p:txBody>
          <a:bodyPr/>
          <a:lstStyle/>
          <a:p>
            <a:r>
              <a:rPr lang="en-US"/>
              <a:t>For b/d use only. Not for use with public. </a:t>
            </a:r>
            <a:endParaRPr lang="en-US" dirty="0"/>
          </a:p>
        </p:txBody>
      </p:sp>
    </p:spTree>
    <p:extLst>
      <p:ext uri="{BB962C8B-B14F-4D97-AF65-F5344CB8AC3E}">
        <p14:creationId xmlns:p14="http://schemas.microsoft.com/office/powerpoint/2010/main" val="291096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C79A2-3E94-4843-A58E-B1023EAC72CB}"/>
              </a:ext>
            </a:extLst>
          </p:cNvPr>
          <p:cNvSpPr>
            <a:spLocks noGrp="1"/>
          </p:cNvSpPr>
          <p:nvPr>
            <p:ph type="title"/>
          </p:nvPr>
        </p:nvSpPr>
        <p:spPr/>
        <p:txBody>
          <a:bodyPr/>
          <a:lstStyle>
            <a:lvl1pPr>
              <a:defRPr>
                <a:solidFill>
                  <a:srgbClr val="3E2144"/>
                </a:solidFill>
              </a:defRPr>
            </a:lvl1pPr>
          </a:lstStyle>
          <a:p>
            <a:r>
              <a:rPr lang="en-US" dirty="0"/>
              <a:t>Click to edit Master title style</a:t>
            </a:r>
          </a:p>
        </p:txBody>
      </p:sp>
      <p:grpSp>
        <p:nvGrpSpPr>
          <p:cNvPr id="4" name="Group 3">
            <a:extLst>
              <a:ext uri="{FF2B5EF4-FFF2-40B4-BE49-F238E27FC236}">
                <a16:creationId xmlns:a16="http://schemas.microsoft.com/office/drawing/2014/main" id="{28D102AB-F754-1C4C-84E9-7602AB13F2D5}"/>
              </a:ext>
            </a:extLst>
          </p:cNvPr>
          <p:cNvGrpSpPr/>
          <p:nvPr userDrawn="1"/>
        </p:nvGrpSpPr>
        <p:grpSpPr>
          <a:xfrm>
            <a:off x="1002604" y="2338575"/>
            <a:ext cx="2650181" cy="2650178"/>
            <a:chOff x="1068506" y="2566225"/>
            <a:chExt cx="2650181" cy="2650178"/>
          </a:xfrm>
        </p:grpSpPr>
        <p:sp>
          <p:nvSpPr>
            <p:cNvPr id="5" name="Oval 4">
              <a:extLst>
                <a:ext uri="{FF2B5EF4-FFF2-40B4-BE49-F238E27FC236}">
                  <a16:creationId xmlns:a16="http://schemas.microsoft.com/office/drawing/2014/main" id="{B5C80BCF-6BA3-1648-BD75-72C551EC7C5D}"/>
                </a:ext>
              </a:extLst>
            </p:cNvPr>
            <p:cNvSpPr/>
            <p:nvPr/>
          </p:nvSpPr>
          <p:spPr>
            <a:xfrm>
              <a:off x="1068506" y="2566225"/>
              <a:ext cx="2650181" cy="2650178"/>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Isosceles Triangle 9">
              <a:extLst>
                <a:ext uri="{FF2B5EF4-FFF2-40B4-BE49-F238E27FC236}">
                  <a16:creationId xmlns:a16="http://schemas.microsoft.com/office/drawing/2014/main" id="{074D2E4C-8552-D942-92AD-04CEC398340D}"/>
                </a:ext>
              </a:extLst>
            </p:cNvPr>
            <p:cNvSpPr/>
            <p:nvPr/>
          </p:nvSpPr>
          <p:spPr>
            <a:xfrm>
              <a:off x="1185968" y="2822343"/>
              <a:ext cx="302915" cy="261133"/>
            </a:xfrm>
            <a:prstGeom prst="triangle">
              <a:avLst/>
            </a:prstGeom>
            <a:noFill/>
            <a:ln w="28575" cmpd="sng">
              <a:solidFill>
                <a:srgbClr val="F3B7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 name="Group 7">
            <a:extLst>
              <a:ext uri="{FF2B5EF4-FFF2-40B4-BE49-F238E27FC236}">
                <a16:creationId xmlns:a16="http://schemas.microsoft.com/office/drawing/2014/main" id="{EEE2A755-494A-A54B-BF4D-28500E11C846}"/>
              </a:ext>
            </a:extLst>
          </p:cNvPr>
          <p:cNvGrpSpPr/>
          <p:nvPr userDrawn="1"/>
        </p:nvGrpSpPr>
        <p:grpSpPr>
          <a:xfrm>
            <a:off x="4696529" y="2192326"/>
            <a:ext cx="2650182" cy="2796428"/>
            <a:chOff x="4762431" y="2419976"/>
            <a:chExt cx="2650182" cy="2796428"/>
          </a:xfrm>
        </p:grpSpPr>
        <p:sp>
          <p:nvSpPr>
            <p:cNvPr id="9" name="Oval 8">
              <a:extLst>
                <a:ext uri="{FF2B5EF4-FFF2-40B4-BE49-F238E27FC236}">
                  <a16:creationId xmlns:a16="http://schemas.microsoft.com/office/drawing/2014/main" id="{0631EA01-5CD2-B74A-9BBE-989B04B6F069}"/>
                </a:ext>
              </a:extLst>
            </p:cNvPr>
            <p:cNvSpPr/>
            <p:nvPr/>
          </p:nvSpPr>
          <p:spPr>
            <a:xfrm>
              <a:off x="4762431" y="2566225"/>
              <a:ext cx="2650182" cy="2650179"/>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0A825CE5-D93A-524D-BAF6-2FF70C4EE086}"/>
                </a:ext>
              </a:extLst>
            </p:cNvPr>
            <p:cNvSpPr/>
            <p:nvPr/>
          </p:nvSpPr>
          <p:spPr>
            <a:xfrm>
              <a:off x="6871252" y="2419976"/>
              <a:ext cx="376556" cy="376556"/>
            </a:xfrm>
            <a:prstGeom prst="ellipse">
              <a:avLst/>
            </a:prstGeom>
            <a:solidFill>
              <a:srgbClr val="3A86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9BEFF3A8-C470-534B-A013-05560B2822E5}"/>
              </a:ext>
            </a:extLst>
          </p:cNvPr>
          <p:cNvGrpSpPr/>
          <p:nvPr userDrawn="1"/>
        </p:nvGrpSpPr>
        <p:grpSpPr>
          <a:xfrm>
            <a:off x="8546319" y="2338575"/>
            <a:ext cx="2687878" cy="2687875"/>
            <a:chOff x="8612221" y="2566225"/>
            <a:chExt cx="2687878" cy="2687875"/>
          </a:xfrm>
        </p:grpSpPr>
        <p:sp>
          <p:nvSpPr>
            <p:cNvPr id="13" name="Oval 12">
              <a:extLst>
                <a:ext uri="{FF2B5EF4-FFF2-40B4-BE49-F238E27FC236}">
                  <a16:creationId xmlns:a16="http://schemas.microsoft.com/office/drawing/2014/main" id="{D3AF7983-F2E9-C243-B034-68B78AE6382E}"/>
                </a:ext>
              </a:extLst>
            </p:cNvPr>
            <p:cNvSpPr/>
            <p:nvPr/>
          </p:nvSpPr>
          <p:spPr>
            <a:xfrm>
              <a:off x="8612221" y="2566225"/>
              <a:ext cx="2687878" cy="2687875"/>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DC194BB5-0810-ED4E-8499-35F5772EDE35}"/>
                </a:ext>
              </a:extLst>
            </p:cNvPr>
            <p:cNvSpPr/>
            <p:nvPr/>
          </p:nvSpPr>
          <p:spPr>
            <a:xfrm>
              <a:off x="10638682" y="4777040"/>
              <a:ext cx="359067" cy="373177"/>
            </a:xfrm>
            <a:prstGeom prst="ellipse">
              <a:avLst/>
            </a:prstGeom>
            <a:noFill/>
            <a:ln w="38100" cmpd="sng">
              <a:solidFill>
                <a:srgbClr val="85216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7" name="Text Placeholder 16">
            <a:extLst>
              <a:ext uri="{FF2B5EF4-FFF2-40B4-BE49-F238E27FC236}">
                <a16:creationId xmlns:a16="http://schemas.microsoft.com/office/drawing/2014/main" id="{67572EDA-ADCB-974D-9EEE-FE20833F6DB6}"/>
              </a:ext>
            </a:extLst>
          </p:cNvPr>
          <p:cNvSpPr>
            <a:spLocks noGrp="1"/>
          </p:cNvSpPr>
          <p:nvPr>
            <p:ph type="body" sz="quarter" idx="10"/>
          </p:nvPr>
        </p:nvSpPr>
        <p:spPr>
          <a:xfrm>
            <a:off x="1289469" y="3333448"/>
            <a:ext cx="2076450" cy="563049"/>
          </a:xfrm>
        </p:spPr>
        <p:txBody>
          <a:bodyPr/>
          <a:lstStyle>
            <a:lvl1pPr marL="0" indent="0" algn="ctr">
              <a:buNone/>
              <a:defRPr/>
            </a:lvl1pPr>
          </a:lstStyle>
          <a:p>
            <a:pPr lvl="0"/>
            <a:r>
              <a:rPr lang="en-US" dirty="0"/>
              <a:t>Click to edit Master text styles</a:t>
            </a:r>
          </a:p>
        </p:txBody>
      </p:sp>
      <p:sp>
        <p:nvSpPr>
          <p:cNvPr id="18" name="Text Placeholder 16">
            <a:extLst>
              <a:ext uri="{FF2B5EF4-FFF2-40B4-BE49-F238E27FC236}">
                <a16:creationId xmlns:a16="http://schemas.microsoft.com/office/drawing/2014/main" id="{ACE0C6E1-8EB8-8D4D-A89D-2B7FE16A940C}"/>
              </a:ext>
            </a:extLst>
          </p:cNvPr>
          <p:cNvSpPr>
            <a:spLocks noGrp="1"/>
          </p:cNvSpPr>
          <p:nvPr>
            <p:ph type="body" sz="quarter" idx="11"/>
          </p:nvPr>
        </p:nvSpPr>
        <p:spPr>
          <a:xfrm>
            <a:off x="4983395" y="3333448"/>
            <a:ext cx="2076450" cy="563049"/>
          </a:xfrm>
        </p:spPr>
        <p:txBody>
          <a:bodyPr/>
          <a:lstStyle>
            <a:lvl1pPr marL="0" indent="0" algn="ctr">
              <a:buNone/>
              <a:defRPr/>
            </a:lvl1pPr>
          </a:lstStyle>
          <a:p>
            <a:pPr lvl="0"/>
            <a:r>
              <a:rPr lang="en-US" dirty="0"/>
              <a:t>Click to edit Master text styles</a:t>
            </a:r>
          </a:p>
        </p:txBody>
      </p:sp>
      <p:sp>
        <p:nvSpPr>
          <p:cNvPr id="19" name="Text Placeholder 16">
            <a:extLst>
              <a:ext uri="{FF2B5EF4-FFF2-40B4-BE49-F238E27FC236}">
                <a16:creationId xmlns:a16="http://schemas.microsoft.com/office/drawing/2014/main" id="{F7491627-763B-5B48-B6AA-AD590A2BD4C4}"/>
              </a:ext>
            </a:extLst>
          </p:cNvPr>
          <p:cNvSpPr>
            <a:spLocks noGrp="1"/>
          </p:cNvSpPr>
          <p:nvPr>
            <p:ph type="body" sz="quarter" idx="12"/>
          </p:nvPr>
        </p:nvSpPr>
        <p:spPr>
          <a:xfrm>
            <a:off x="8852033" y="3333448"/>
            <a:ext cx="2076450" cy="563049"/>
          </a:xfrm>
        </p:spPr>
        <p:txBody>
          <a:bodyPr/>
          <a:lstStyle>
            <a:lvl1pPr marL="0" indent="0" algn="ctr">
              <a:buNone/>
              <a:defRPr/>
            </a:lvl1pPr>
          </a:lstStyle>
          <a:p>
            <a:pPr lvl="0"/>
            <a:r>
              <a:rPr lang="en-US" dirty="0"/>
              <a:t>Click to edit Master text styles</a:t>
            </a:r>
          </a:p>
        </p:txBody>
      </p:sp>
      <p:sp>
        <p:nvSpPr>
          <p:cNvPr id="3" name="Slide Number Placeholder 2">
            <a:extLst>
              <a:ext uri="{FF2B5EF4-FFF2-40B4-BE49-F238E27FC236}">
                <a16:creationId xmlns:a16="http://schemas.microsoft.com/office/drawing/2014/main" id="{F102E588-610E-8963-5178-023FB42F23B5}"/>
              </a:ext>
            </a:extLst>
          </p:cNvPr>
          <p:cNvSpPr>
            <a:spLocks noGrp="1"/>
          </p:cNvSpPr>
          <p:nvPr>
            <p:ph type="sldNum" sz="quarter" idx="13"/>
          </p:nvPr>
        </p:nvSpPr>
        <p:spPr/>
        <p:txBody>
          <a:bodyPr/>
          <a:lstStyle/>
          <a:p>
            <a:fld id="{37CAAC7E-E39D-465C-A5AC-7339A68ECE7D}" type="slidenum">
              <a:rPr lang="en-US" smtClean="0"/>
              <a:pPr/>
              <a:t>‹#›</a:t>
            </a:fld>
            <a:endParaRPr lang="en-US" dirty="0"/>
          </a:p>
        </p:txBody>
      </p:sp>
      <p:sp>
        <p:nvSpPr>
          <p:cNvPr id="7" name="Footer Placeholder 6">
            <a:extLst>
              <a:ext uri="{FF2B5EF4-FFF2-40B4-BE49-F238E27FC236}">
                <a16:creationId xmlns:a16="http://schemas.microsoft.com/office/drawing/2014/main" id="{38048109-1812-C17B-8E04-D8D97D6ACA6D}"/>
              </a:ext>
            </a:extLst>
          </p:cNvPr>
          <p:cNvSpPr>
            <a:spLocks noGrp="1"/>
          </p:cNvSpPr>
          <p:nvPr>
            <p:ph type="ftr" sz="quarter" idx="14"/>
          </p:nvPr>
        </p:nvSpPr>
        <p:spPr/>
        <p:txBody>
          <a:bodyPr/>
          <a:lstStyle/>
          <a:p>
            <a:r>
              <a:rPr lang="en-US"/>
              <a:t>For b/d use only. Not for use with public. </a:t>
            </a:r>
            <a:endParaRPr lang="en-US" dirty="0"/>
          </a:p>
        </p:txBody>
      </p:sp>
    </p:spTree>
    <p:extLst>
      <p:ext uri="{BB962C8B-B14F-4D97-AF65-F5344CB8AC3E}">
        <p14:creationId xmlns:p14="http://schemas.microsoft.com/office/powerpoint/2010/main" val="4255684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4D25915-7C75-5546-AE43-1CF51AF8AEA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0">
            <a:extLst>
              <a:ext uri="{FF2B5EF4-FFF2-40B4-BE49-F238E27FC236}">
                <a16:creationId xmlns:a16="http://schemas.microsoft.com/office/drawing/2014/main" id="{81D67F5F-51A0-6442-B2D7-E2F307902DCA}"/>
              </a:ext>
            </a:extLst>
          </p:cNvPr>
          <p:cNvSpPr>
            <a:spLocks noGrp="1"/>
          </p:cNvSpPr>
          <p:nvPr>
            <p:ph type="body" sz="quarter" idx="13" hasCustomPrompt="1"/>
          </p:nvPr>
        </p:nvSpPr>
        <p:spPr>
          <a:xfrm>
            <a:off x="4476435" y="2968649"/>
            <a:ext cx="6356350" cy="1752600"/>
          </a:xfrm>
        </p:spPr>
        <p:txBody>
          <a:bodyPr>
            <a:normAutofit/>
          </a:bodyPr>
          <a:lstStyle>
            <a:lvl1pPr marL="0" indent="0" algn="r">
              <a:buNone/>
              <a:defRPr sz="6600" b="1">
                <a:solidFill>
                  <a:srgbClr val="36166D"/>
                </a:solidFill>
                <a:latin typeface="Perpetua" panose="02020502060401020303" pitchFamily="18" charset="77"/>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Slide Break</a:t>
            </a:r>
          </a:p>
        </p:txBody>
      </p:sp>
      <p:pic>
        <p:nvPicPr>
          <p:cNvPr id="5" name="Picture 4">
            <a:extLst>
              <a:ext uri="{FF2B5EF4-FFF2-40B4-BE49-F238E27FC236}">
                <a16:creationId xmlns:a16="http://schemas.microsoft.com/office/drawing/2014/main" id="{5C36B1FF-70DF-9B4D-AEB0-C52CF8EDB8F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66001" y="608019"/>
            <a:ext cx="6076435" cy="6076435"/>
          </a:xfrm>
          <a:prstGeom prst="rect">
            <a:avLst/>
          </a:prstGeom>
        </p:spPr>
      </p:pic>
      <p:pic>
        <p:nvPicPr>
          <p:cNvPr id="11" name="Graphic 10">
            <a:extLst>
              <a:ext uri="{FF2B5EF4-FFF2-40B4-BE49-F238E27FC236}">
                <a16:creationId xmlns:a16="http://schemas.microsoft.com/office/drawing/2014/main" id="{A1761096-1B13-7A45-8CF8-D71629E7DCA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1191" y="1875995"/>
            <a:ext cx="3582053" cy="3106007"/>
          </a:xfrm>
          <a:prstGeom prst="rect">
            <a:avLst/>
          </a:prstGeom>
        </p:spPr>
      </p:pic>
      <p:sp>
        <p:nvSpPr>
          <p:cNvPr id="2" name="Slide Number Placeholder 1">
            <a:extLst>
              <a:ext uri="{FF2B5EF4-FFF2-40B4-BE49-F238E27FC236}">
                <a16:creationId xmlns:a16="http://schemas.microsoft.com/office/drawing/2014/main" id="{E2A39181-3D7A-BEEB-476F-E89690614535}"/>
              </a:ext>
            </a:extLst>
          </p:cNvPr>
          <p:cNvSpPr>
            <a:spLocks noGrp="1"/>
          </p:cNvSpPr>
          <p:nvPr>
            <p:ph type="sldNum" sz="quarter" idx="14"/>
          </p:nvPr>
        </p:nvSpPr>
        <p:spPr/>
        <p:txBody>
          <a:bodyPr/>
          <a:lstStyle/>
          <a:p>
            <a:fld id="{37CAAC7E-E39D-465C-A5AC-7339A68ECE7D}" type="slidenum">
              <a:rPr lang="en-US" smtClean="0"/>
              <a:pPr/>
              <a:t>‹#›</a:t>
            </a:fld>
            <a:endParaRPr lang="en-US" dirty="0"/>
          </a:p>
        </p:txBody>
      </p:sp>
    </p:spTree>
    <p:extLst>
      <p:ext uri="{BB962C8B-B14F-4D97-AF65-F5344CB8AC3E}">
        <p14:creationId xmlns:p14="http://schemas.microsoft.com/office/powerpoint/2010/main" val="749894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4D25915-7C75-5546-AE43-1CF51AF8AEA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0">
            <a:extLst>
              <a:ext uri="{FF2B5EF4-FFF2-40B4-BE49-F238E27FC236}">
                <a16:creationId xmlns:a16="http://schemas.microsoft.com/office/drawing/2014/main" id="{81D67F5F-51A0-6442-B2D7-E2F307902DCA}"/>
              </a:ext>
            </a:extLst>
          </p:cNvPr>
          <p:cNvSpPr>
            <a:spLocks noGrp="1"/>
          </p:cNvSpPr>
          <p:nvPr>
            <p:ph type="body" sz="quarter" idx="13" hasCustomPrompt="1"/>
          </p:nvPr>
        </p:nvSpPr>
        <p:spPr>
          <a:xfrm>
            <a:off x="4476435" y="2968649"/>
            <a:ext cx="6356350" cy="1752600"/>
          </a:xfrm>
        </p:spPr>
        <p:txBody>
          <a:bodyPr>
            <a:normAutofit/>
          </a:bodyPr>
          <a:lstStyle>
            <a:lvl1pPr marL="0" indent="0" algn="r">
              <a:buNone/>
              <a:defRPr sz="6600" b="1" i="0">
                <a:solidFill>
                  <a:srgbClr val="36166D"/>
                </a:solidFill>
                <a:latin typeface="Perpetua" panose="02020502060401020303" pitchFamily="18" charset="77"/>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Slide Break</a:t>
            </a:r>
          </a:p>
        </p:txBody>
      </p:sp>
      <p:pic>
        <p:nvPicPr>
          <p:cNvPr id="5" name="Picture 4">
            <a:extLst>
              <a:ext uri="{FF2B5EF4-FFF2-40B4-BE49-F238E27FC236}">
                <a16:creationId xmlns:a16="http://schemas.microsoft.com/office/drawing/2014/main" id="{5C36B1FF-70DF-9B4D-AEB0-C52CF8EDB8F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11772" y="608019"/>
            <a:ext cx="6076435" cy="6076435"/>
          </a:xfrm>
          <a:prstGeom prst="rect">
            <a:avLst/>
          </a:prstGeom>
        </p:spPr>
      </p:pic>
      <p:pic>
        <p:nvPicPr>
          <p:cNvPr id="22" name="Picture 21">
            <a:extLst>
              <a:ext uri="{FF2B5EF4-FFF2-40B4-BE49-F238E27FC236}">
                <a16:creationId xmlns:a16="http://schemas.microsoft.com/office/drawing/2014/main" id="{2947ED9B-EDD1-2746-8093-13862509EFB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20828803" flipH="1" flipV="1">
            <a:off x="4009178" y="4861233"/>
            <a:ext cx="1574608" cy="1506941"/>
          </a:xfrm>
          <a:prstGeom prst="rect">
            <a:avLst/>
          </a:prstGeom>
        </p:spPr>
      </p:pic>
      <p:sp>
        <p:nvSpPr>
          <p:cNvPr id="6" name="Oval 5">
            <a:extLst>
              <a:ext uri="{FF2B5EF4-FFF2-40B4-BE49-F238E27FC236}">
                <a16:creationId xmlns:a16="http://schemas.microsoft.com/office/drawing/2014/main" id="{892311B8-72F1-B64A-B82B-7FD7CA6679CA}"/>
              </a:ext>
            </a:extLst>
          </p:cNvPr>
          <p:cNvSpPr/>
          <p:nvPr userDrawn="1"/>
        </p:nvSpPr>
        <p:spPr>
          <a:xfrm>
            <a:off x="-12828" y="1080705"/>
            <a:ext cx="5029810" cy="50298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3">
            <a:extLst>
              <a:ext uri="{FF2B5EF4-FFF2-40B4-BE49-F238E27FC236}">
                <a16:creationId xmlns:a16="http://schemas.microsoft.com/office/drawing/2014/main" id="{94FF66E4-2A81-7C45-A10C-B266D8E4166D}"/>
              </a:ext>
            </a:extLst>
          </p:cNvPr>
          <p:cNvSpPr>
            <a:spLocks noGrp="1"/>
          </p:cNvSpPr>
          <p:nvPr>
            <p:ph type="pic" sz="quarter" idx="14"/>
          </p:nvPr>
        </p:nvSpPr>
        <p:spPr>
          <a:xfrm>
            <a:off x="0" y="1051677"/>
            <a:ext cx="5029810" cy="5077265"/>
          </a:xfrm>
          <a:prstGeom prst="ellipse">
            <a:avLst/>
          </a:prstGeom>
          <a:solidFill>
            <a:schemeClr val="tx1">
              <a:alpha val="5000"/>
            </a:schemeClr>
          </a:solidFill>
        </p:spPr>
        <p:txBody>
          <a:bodyPr>
            <a:normAutofit/>
          </a:bodyPr>
          <a:lstStyle>
            <a:lvl1pPr marL="0" indent="0">
              <a:buNone/>
              <a:defRPr sz="1400"/>
            </a:lvl1pPr>
          </a:lstStyle>
          <a:p>
            <a:endParaRPr lang="en-US" dirty="0"/>
          </a:p>
        </p:txBody>
      </p:sp>
      <p:sp>
        <p:nvSpPr>
          <p:cNvPr id="2" name="Slide Number Placeholder 1">
            <a:extLst>
              <a:ext uri="{FF2B5EF4-FFF2-40B4-BE49-F238E27FC236}">
                <a16:creationId xmlns:a16="http://schemas.microsoft.com/office/drawing/2014/main" id="{633971D2-100D-F05A-9166-12CCFDDD38D4}"/>
              </a:ext>
            </a:extLst>
          </p:cNvPr>
          <p:cNvSpPr>
            <a:spLocks noGrp="1"/>
          </p:cNvSpPr>
          <p:nvPr>
            <p:ph type="sldNum" sz="quarter" idx="15"/>
          </p:nvPr>
        </p:nvSpPr>
        <p:spPr/>
        <p:txBody>
          <a:bodyPr/>
          <a:lstStyle/>
          <a:p>
            <a:fld id="{37CAAC7E-E39D-465C-A5AC-7339A68ECE7D}" type="slidenum">
              <a:rPr lang="en-US" smtClean="0"/>
              <a:pPr/>
              <a:t>‹#›</a:t>
            </a:fld>
            <a:endParaRPr lang="en-US" dirty="0"/>
          </a:p>
        </p:txBody>
      </p:sp>
    </p:spTree>
    <p:extLst>
      <p:ext uri="{BB962C8B-B14F-4D97-AF65-F5344CB8AC3E}">
        <p14:creationId xmlns:p14="http://schemas.microsoft.com/office/powerpoint/2010/main" val="959498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4D25915-7C75-5546-AE43-1CF51AF8AEA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0">
            <a:extLst>
              <a:ext uri="{FF2B5EF4-FFF2-40B4-BE49-F238E27FC236}">
                <a16:creationId xmlns:a16="http://schemas.microsoft.com/office/drawing/2014/main" id="{81D67F5F-51A0-6442-B2D7-E2F307902DCA}"/>
              </a:ext>
            </a:extLst>
          </p:cNvPr>
          <p:cNvSpPr>
            <a:spLocks noGrp="1"/>
          </p:cNvSpPr>
          <p:nvPr>
            <p:ph type="body" sz="quarter" idx="13" hasCustomPrompt="1"/>
          </p:nvPr>
        </p:nvSpPr>
        <p:spPr>
          <a:xfrm>
            <a:off x="4476435" y="2968649"/>
            <a:ext cx="6356350" cy="1752600"/>
          </a:xfrm>
        </p:spPr>
        <p:txBody>
          <a:bodyPr>
            <a:normAutofit/>
          </a:bodyPr>
          <a:lstStyle>
            <a:lvl1pPr marL="0" indent="0" algn="r">
              <a:buNone/>
              <a:defRPr sz="6600" b="1" i="0">
                <a:solidFill>
                  <a:srgbClr val="36166D"/>
                </a:solidFill>
                <a:latin typeface="Perpetua" panose="02020502060401020303" pitchFamily="18" charset="77"/>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Slide Break</a:t>
            </a:r>
          </a:p>
        </p:txBody>
      </p:sp>
      <p:pic>
        <p:nvPicPr>
          <p:cNvPr id="8" name="Picture 7">
            <a:extLst>
              <a:ext uri="{FF2B5EF4-FFF2-40B4-BE49-F238E27FC236}">
                <a16:creationId xmlns:a16="http://schemas.microsoft.com/office/drawing/2014/main" id="{97F48568-692B-5549-B0D4-AFD3C3C10B0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46394" y="420914"/>
            <a:ext cx="610090" cy="6016171"/>
          </a:xfrm>
          <a:prstGeom prst="rect">
            <a:avLst/>
          </a:prstGeom>
        </p:spPr>
      </p:pic>
      <p:pic>
        <p:nvPicPr>
          <p:cNvPr id="22" name="Picture 21">
            <a:extLst>
              <a:ext uri="{FF2B5EF4-FFF2-40B4-BE49-F238E27FC236}">
                <a16:creationId xmlns:a16="http://schemas.microsoft.com/office/drawing/2014/main" id="{2947ED9B-EDD1-2746-8093-13862509EFB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20828803" flipH="1" flipV="1">
            <a:off x="1004720" y="4074611"/>
            <a:ext cx="1574608" cy="1506941"/>
          </a:xfrm>
          <a:prstGeom prst="rect">
            <a:avLst/>
          </a:prstGeom>
        </p:spPr>
      </p:pic>
      <p:sp>
        <p:nvSpPr>
          <p:cNvPr id="2" name="Slide Number Placeholder 1">
            <a:extLst>
              <a:ext uri="{FF2B5EF4-FFF2-40B4-BE49-F238E27FC236}">
                <a16:creationId xmlns:a16="http://schemas.microsoft.com/office/drawing/2014/main" id="{D1F967AE-2836-8966-CDF9-23F13313E9A8}"/>
              </a:ext>
            </a:extLst>
          </p:cNvPr>
          <p:cNvSpPr>
            <a:spLocks noGrp="1"/>
          </p:cNvSpPr>
          <p:nvPr>
            <p:ph type="sldNum" sz="quarter" idx="14"/>
          </p:nvPr>
        </p:nvSpPr>
        <p:spPr/>
        <p:txBody>
          <a:bodyPr/>
          <a:lstStyle/>
          <a:p>
            <a:fld id="{37CAAC7E-E39D-465C-A5AC-7339A68ECE7D}" type="slidenum">
              <a:rPr lang="en-US" smtClean="0"/>
              <a:pPr/>
              <a:t>‹#›</a:t>
            </a:fld>
            <a:endParaRPr lang="en-US" dirty="0"/>
          </a:p>
        </p:txBody>
      </p:sp>
    </p:spTree>
    <p:extLst>
      <p:ext uri="{BB962C8B-B14F-4D97-AF65-F5344CB8AC3E}">
        <p14:creationId xmlns:p14="http://schemas.microsoft.com/office/powerpoint/2010/main" val="3129485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5F937-88CD-3543-9D83-EFA25113F4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AAF460-D26E-144C-862D-EE570BA8D2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7647BB-147D-EB4E-8B92-43648E9C9E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0E2E9AFF-3604-A1D3-850D-16CDA8975A9F}"/>
              </a:ext>
            </a:extLst>
          </p:cNvPr>
          <p:cNvSpPr>
            <a:spLocks noGrp="1"/>
          </p:cNvSpPr>
          <p:nvPr>
            <p:ph type="sldNum" sz="quarter" idx="10"/>
          </p:nvPr>
        </p:nvSpPr>
        <p:spPr/>
        <p:txBody>
          <a:bodyPr/>
          <a:lstStyle/>
          <a:p>
            <a:fld id="{37CAAC7E-E39D-465C-A5AC-7339A68ECE7D}" type="slidenum">
              <a:rPr lang="en-US" smtClean="0"/>
              <a:pPr/>
              <a:t>‹#›</a:t>
            </a:fld>
            <a:endParaRPr lang="en-US" dirty="0"/>
          </a:p>
        </p:txBody>
      </p:sp>
      <p:sp>
        <p:nvSpPr>
          <p:cNvPr id="6" name="Footer Placeholder 5">
            <a:extLst>
              <a:ext uri="{FF2B5EF4-FFF2-40B4-BE49-F238E27FC236}">
                <a16:creationId xmlns:a16="http://schemas.microsoft.com/office/drawing/2014/main" id="{F803897D-62EC-0361-EB19-45D122A1619E}"/>
              </a:ext>
            </a:extLst>
          </p:cNvPr>
          <p:cNvSpPr>
            <a:spLocks noGrp="1"/>
          </p:cNvSpPr>
          <p:nvPr>
            <p:ph type="ftr" sz="quarter" idx="11"/>
          </p:nvPr>
        </p:nvSpPr>
        <p:spPr/>
        <p:txBody>
          <a:bodyPr/>
          <a:lstStyle/>
          <a:p>
            <a:r>
              <a:rPr lang="en-US"/>
              <a:t>For b/d use only. Not for use with public. </a:t>
            </a:r>
            <a:endParaRPr lang="en-US" dirty="0"/>
          </a:p>
        </p:txBody>
      </p:sp>
    </p:spTree>
    <p:extLst>
      <p:ext uri="{BB962C8B-B14F-4D97-AF65-F5344CB8AC3E}">
        <p14:creationId xmlns:p14="http://schemas.microsoft.com/office/powerpoint/2010/main" val="87460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04C4D9A-1113-0D41-BDE1-0A71F42CA673}"/>
              </a:ext>
            </a:extLst>
          </p:cNvPr>
          <p:cNvPicPr>
            <a:picLocks noChangeAspect="1"/>
          </p:cNvPicPr>
          <p:nvPr userDrawn="1"/>
        </p:nvPicPr>
        <p:blipFill>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rcRect/>
          <a:stretch/>
        </p:blipFill>
        <p:spPr>
          <a:xfrm>
            <a:off x="0" y="6240463"/>
            <a:ext cx="12191999" cy="609599"/>
          </a:xfrm>
          <a:prstGeom prst="rect">
            <a:avLst/>
          </a:prstGeom>
          <a:gradFill>
            <a:gsLst>
              <a:gs pos="0">
                <a:srgbClr val="6D4489">
                  <a:alpha val="49000"/>
                </a:srgbClr>
              </a:gs>
              <a:gs pos="50000">
                <a:srgbClr val="7030A0">
                  <a:alpha val="0"/>
                </a:srgbClr>
              </a:gs>
              <a:gs pos="100000">
                <a:srgbClr val="7030A0">
                  <a:tint val="23500"/>
                  <a:satMod val="160000"/>
                  <a:alpha val="0"/>
                </a:srgbClr>
              </a:gs>
            </a:gsLst>
            <a:lin ang="0" scaled="1"/>
          </a:gradFill>
        </p:spPr>
      </p:pic>
      <p:sp>
        <p:nvSpPr>
          <p:cNvPr id="2" name="Title Placeholder 1">
            <a:extLst>
              <a:ext uri="{FF2B5EF4-FFF2-40B4-BE49-F238E27FC236}">
                <a16:creationId xmlns:a16="http://schemas.microsoft.com/office/drawing/2014/main" id="{94100D44-DBFB-6940-A4FC-17FCC93803D7}"/>
              </a:ext>
            </a:extLst>
          </p:cNvPr>
          <p:cNvSpPr>
            <a:spLocks noGrp="1"/>
          </p:cNvSpPr>
          <p:nvPr>
            <p:ph type="title"/>
          </p:nvPr>
        </p:nvSpPr>
        <p:spPr>
          <a:xfrm>
            <a:off x="838200" y="365125"/>
            <a:ext cx="10515600" cy="58272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5F0E85E-BBC2-8544-B7C9-F8D6BDE76388}"/>
              </a:ext>
            </a:extLst>
          </p:cNvPr>
          <p:cNvSpPr>
            <a:spLocks noGrp="1"/>
          </p:cNvSpPr>
          <p:nvPr>
            <p:ph type="body" idx="1"/>
          </p:nvPr>
        </p:nvSpPr>
        <p:spPr>
          <a:xfrm>
            <a:off x="838200" y="1326995"/>
            <a:ext cx="10515600" cy="484996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9" name="Picture 18" descr="A close up of a logo&#10;&#10;Description automatically generated">
            <a:extLst>
              <a:ext uri="{FF2B5EF4-FFF2-40B4-BE49-F238E27FC236}">
                <a16:creationId xmlns:a16="http://schemas.microsoft.com/office/drawing/2014/main" id="{DBD6857B-ED2A-384E-A059-9941655B2574}"/>
              </a:ext>
            </a:extLst>
          </p:cNvPr>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838200" y="6321287"/>
            <a:ext cx="1495980" cy="431938"/>
          </a:xfrm>
          <a:prstGeom prst="rect">
            <a:avLst/>
          </a:prstGeom>
        </p:spPr>
      </p:pic>
      <p:pic>
        <p:nvPicPr>
          <p:cNvPr id="4" name="Picture 3">
            <a:extLst>
              <a:ext uri="{FF2B5EF4-FFF2-40B4-BE49-F238E27FC236}">
                <a16:creationId xmlns:a16="http://schemas.microsoft.com/office/drawing/2014/main" id="{67F92848-7665-E544-A80D-832A9C332A62}"/>
              </a:ext>
            </a:extLst>
          </p:cNvPr>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9855200" y="6391004"/>
            <a:ext cx="1498600" cy="330200"/>
          </a:xfrm>
          <a:prstGeom prst="rect">
            <a:avLst/>
          </a:prstGeom>
        </p:spPr>
      </p:pic>
      <p:sp>
        <p:nvSpPr>
          <p:cNvPr id="6" name="Slide Number Placeholder 5">
            <a:extLst>
              <a:ext uri="{FF2B5EF4-FFF2-40B4-BE49-F238E27FC236}">
                <a16:creationId xmlns:a16="http://schemas.microsoft.com/office/drawing/2014/main" id="{61560E2F-34FA-77FF-6DC3-588CA2ADB485}"/>
              </a:ext>
            </a:extLst>
          </p:cNvPr>
          <p:cNvSpPr>
            <a:spLocks noGrp="1"/>
          </p:cNvSpPr>
          <p:nvPr>
            <p:ph type="sldNum" sz="quarter" idx="4"/>
          </p:nvPr>
        </p:nvSpPr>
        <p:spPr>
          <a:xfrm>
            <a:off x="9312348" y="136796"/>
            <a:ext cx="2743200" cy="365125"/>
          </a:xfrm>
          <a:prstGeom prst="rect">
            <a:avLst/>
          </a:prstGeom>
        </p:spPr>
        <p:txBody>
          <a:bodyPr vert="horz" lIns="91440" tIns="45720" rIns="91440" bIns="45720" rtlCol="0" anchor="ctr"/>
          <a:lstStyle>
            <a:lvl1pPr algn="r">
              <a:defRPr sz="1200">
                <a:solidFill>
                  <a:srgbClr val="36166D"/>
                </a:solidFill>
                <a:latin typeface="Arial" panose="020B0604020202020204" pitchFamily="34" charset="0"/>
                <a:cs typeface="Arial" panose="020B0604020202020204" pitchFamily="34" charset="0"/>
              </a:defRPr>
            </a:lvl1pPr>
          </a:lstStyle>
          <a:p>
            <a:fld id="{37CAAC7E-E39D-465C-A5AC-7339A68ECE7D}" type="slidenum">
              <a:rPr lang="en-US" smtClean="0"/>
              <a:pPr/>
              <a:t>‹#›</a:t>
            </a:fld>
            <a:endParaRPr lang="en-US" dirty="0"/>
          </a:p>
        </p:txBody>
      </p:sp>
      <p:sp>
        <p:nvSpPr>
          <p:cNvPr id="5" name="Footer Placeholder 4">
            <a:extLst>
              <a:ext uri="{FF2B5EF4-FFF2-40B4-BE49-F238E27FC236}">
                <a16:creationId xmlns:a16="http://schemas.microsoft.com/office/drawing/2014/main" id="{2A88B35C-1927-2067-F53D-117CB8BF1B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r>
              <a:rPr lang="en-US"/>
              <a:t>For b/d use only. Not for use with public. </a:t>
            </a:r>
            <a:endParaRPr lang="en-US" dirty="0"/>
          </a:p>
        </p:txBody>
      </p:sp>
    </p:spTree>
    <p:extLst>
      <p:ext uri="{BB962C8B-B14F-4D97-AF65-F5344CB8AC3E}">
        <p14:creationId xmlns:p14="http://schemas.microsoft.com/office/powerpoint/2010/main" val="3229418167"/>
      </p:ext>
    </p:extLst>
  </p:cSld>
  <p:clrMap bg1="lt1" tx1="dk1" bg2="lt2" tx2="dk2" accent1="accent1" accent2="accent2" accent3="accent3" accent4="accent4" accent5="accent5" accent6="accent6" hlink="hlink" folHlink="folHlink"/>
  <p:sldLayoutIdLst>
    <p:sldLayoutId id="2147483664" r:id="rId1"/>
    <p:sldLayoutId id="2147483649" r:id="rId2"/>
    <p:sldLayoutId id="2147483650" r:id="rId3"/>
    <p:sldLayoutId id="2147483661" r:id="rId4"/>
    <p:sldLayoutId id="2147483666" r:id="rId5"/>
    <p:sldLayoutId id="2147483663" r:id="rId6"/>
    <p:sldLayoutId id="2147483665" r:id="rId7"/>
    <p:sldLayoutId id="2147483667" r:id="rId8"/>
    <p:sldLayoutId id="2147483652" r:id="rId9"/>
    <p:sldLayoutId id="2147483653" r:id="rId10"/>
    <p:sldLayoutId id="2147483654" r:id="rId11"/>
    <p:sldLayoutId id="2147483655" r:id="rId12"/>
    <p:sldLayoutId id="2147483657" r:id="rId13"/>
    <p:sldLayoutId id="2147483659" r:id="rId14"/>
    <p:sldLayoutId id="2147483660" r:id="rId15"/>
  </p:sldLayoutIdLst>
  <p:hf hdr="0" ftr="0" dt="0"/>
  <p:txStyles>
    <p:titleStyle>
      <a:lvl1pPr algn="l" defTabSz="914400" rtl="0" eaLnBrk="1" latinLnBrk="0" hangingPunct="1">
        <a:lnSpc>
          <a:spcPct val="90000"/>
        </a:lnSpc>
        <a:spcBef>
          <a:spcPct val="0"/>
        </a:spcBef>
        <a:buNone/>
        <a:defRPr sz="3200" b="1" i="0" kern="1200">
          <a:solidFill>
            <a:srgbClr val="3E2144"/>
          </a:solidFill>
          <a:latin typeface="Perpetua" panose="02020502060401020303" pitchFamily="18" charset="77"/>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b="1" i="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1.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2.emf"/></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4.emf"/></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6.emf"/></Relationships>
</file>

<file path=ppt/slides/_rels/slide16.xml.rels><?xml version="1.0" encoding="UTF-8" standalone="yes"?>
<Relationships xmlns="http://schemas.openxmlformats.org/package/2006/relationships"><Relationship Id="rId3" Type="http://schemas.openxmlformats.org/officeDocument/2006/relationships/hyperlink" Target="https://twitter.com/ceteraIM"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twitter.com/ceteraIM"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6.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7.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8.emf"/></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889C3-1D1B-BC4D-9008-24162BFA3BEB}"/>
              </a:ext>
            </a:extLst>
          </p:cNvPr>
          <p:cNvSpPr>
            <a:spLocks noGrp="1"/>
          </p:cNvSpPr>
          <p:nvPr>
            <p:ph type="title"/>
          </p:nvPr>
        </p:nvSpPr>
        <p:spPr>
          <a:xfrm>
            <a:off x="672138" y="1652530"/>
            <a:ext cx="8883342" cy="1258966"/>
          </a:xfrm>
        </p:spPr>
        <p:txBody>
          <a:bodyPr/>
          <a:lstStyle/>
          <a:p>
            <a:r>
              <a:rPr lang="en-US" sz="4800" dirty="0"/>
              <a:t>2023 Fourth Quarter Outlook</a:t>
            </a:r>
          </a:p>
        </p:txBody>
      </p:sp>
      <p:sp>
        <p:nvSpPr>
          <p:cNvPr id="7" name="Text Placeholder 6">
            <a:extLst>
              <a:ext uri="{FF2B5EF4-FFF2-40B4-BE49-F238E27FC236}">
                <a16:creationId xmlns:a16="http://schemas.microsoft.com/office/drawing/2014/main" id="{2C4D2616-3578-4EFD-8B91-C797D14FD141}"/>
              </a:ext>
            </a:extLst>
          </p:cNvPr>
          <p:cNvSpPr>
            <a:spLocks noGrp="1"/>
          </p:cNvSpPr>
          <p:nvPr>
            <p:ph type="body" sz="quarter" idx="10"/>
          </p:nvPr>
        </p:nvSpPr>
        <p:spPr>
          <a:xfrm>
            <a:off x="772937" y="2599982"/>
            <a:ext cx="7980332" cy="1016104"/>
          </a:xfrm>
        </p:spPr>
        <p:txBody>
          <a:bodyPr>
            <a:normAutofit/>
          </a:bodyPr>
          <a:lstStyle/>
          <a:p>
            <a:pPr marL="0" marR="0">
              <a:spcBef>
                <a:spcPts val="0"/>
              </a:spcBef>
              <a:spcAft>
                <a:spcPts val="0"/>
              </a:spcAft>
            </a:pPr>
            <a:r>
              <a:rPr lang="en-US" sz="2800" i="1" dirty="0"/>
              <a:t>Bears Peek from Dens as Economy Brightens</a:t>
            </a:r>
          </a:p>
          <a:p>
            <a:r>
              <a:rPr lang="en-US" sz="2800" i="1" dirty="0"/>
              <a:t>&lt;Enter Date&gt;</a:t>
            </a:r>
          </a:p>
        </p:txBody>
      </p:sp>
      <p:sp>
        <p:nvSpPr>
          <p:cNvPr id="3" name="TextBox 2">
            <a:extLst>
              <a:ext uri="{FF2B5EF4-FFF2-40B4-BE49-F238E27FC236}">
                <a16:creationId xmlns:a16="http://schemas.microsoft.com/office/drawing/2014/main" id="{D0182AB5-7879-15D3-D47C-E42FA868FF64}"/>
              </a:ext>
            </a:extLst>
          </p:cNvPr>
          <p:cNvSpPr txBox="1"/>
          <p:nvPr/>
        </p:nvSpPr>
        <p:spPr>
          <a:xfrm>
            <a:off x="772937" y="3757625"/>
            <a:ext cx="7094381" cy="1169551"/>
          </a:xfrm>
          <a:prstGeom prst="rect">
            <a:avLst/>
          </a:prstGeom>
          <a:noFill/>
        </p:spPr>
        <p:txBody>
          <a:bodyPr wrap="square" rtlCol="0">
            <a:spAutoFit/>
          </a:bodyPr>
          <a:lstStyle/>
          <a:p>
            <a:r>
              <a:rPr lang="en-US" sz="1400" spc="300" dirty="0">
                <a:latin typeface="Arial" panose="020B0604020202020204" pitchFamily="34" charset="0"/>
                <a:ea typeface="Roboto" panose="02000000000000000000" pitchFamily="2" charset="0"/>
                <a:cs typeface="Arial" panose="020B0604020202020204" pitchFamily="34" charset="0"/>
              </a:rPr>
              <a:t>--Rep Name</a:t>
            </a:r>
          </a:p>
          <a:p>
            <a:r>
              <a:rPr lang="en-US" sz="1400" spc="300" dirty="0">
                <a:latin typeface="Arial" panose="020B0604020202020204" pitchFamily="34" charset="0"/>
                <a:ea typeface="Roboto" panose="02000000000000000000" pitchFamily="2" charset="0"/>
                <a:cs typeface="Arial" panose="020B0604020202020204" pitchFamily="34" charset="0"/>
              </a:rPr>
              <a:t>--Firm-Approved Title</a:t>
            </a:r>
          </a:p>
          <a:p>
            <a:r>
              <a:rPr lang="en-US" sz="1400" spc="300" dirty="0">
                <a:latin typeface="Arial" panose="020B0604020202020204" pitchFamily="34" charset="0"/>
                <a:ea typeface="Roboto" panose="02000000000000000000" pitchFamily="2" charset="0"/>
                <a:cs typeface="Arial" panose="020B0604020202020204" pitchFamily="34" charset="0"/>
              </a:rPr>
              <a:t>--Registered Branch Address</a:t>
            </a:r>
          </a:p>
          <a:p>
            <a:r>
              <a:rPr lang="en-US" sz="1400" spc="300" dirty="0">
                <a:latin typeface="Arial" panose="020B0604020202020204" pitchFamily="34" charset="0"/>
                <a:ea typeface="Roboto" panose="02000000000000000000" pitchFamily="2" charset="0"/>
                <a:cs typeface="Arial" panose="020B0604020202020204" pitchFamily="34" charset="0"/>
              </a:rPr>
              <a:t>--Approved Email and/or Registered Phone</a:t>
            </a:r>
          </a:p>
          <a:p>
            <a:r>
              <a:rPr lang="en-US" sz="1400" spc="300" dirty="0">
                <a:latin typeface="Arial" panose="020B0604020202020204" pitchFamily="34" charset="0"/>
                <a:ea typeface="Roboto" panose="02000000000000000000" pitchFamily="2" charset="0"/>
                <a:cs typeface="Arial" panose="020B0604020202020204" pitchFamily="34" charset="0"/>
              </a:rPr>
              <a:t>--Securities Disclosure </a:t>
            </a:r>
          </a:p>
        </p:txBody>
      </p:sp>
      <p:sp>
        <p:nvSpPr>
          <p:cNvPr id="6" name="TextBox 5">
            <a:extLst>
              <a:ext uri="{FF2B5EF4-FFF2-40B4-BE49-F238E27FC236}">
                <a16:creationId xmlns:a16="http://schemas.microsoft.com/office/drawing/2014/main" id="{B4FF5DBC-FA43-4B4E-D83D-3A8B2828F516}"/>
              </a:ext>
            </a:extLst>
          </p:cNvPr>
          <p:cNvSpPr txBox="1"/>
          <p:nvPr/>
        </p:nvSpPr>
        <p:spPr>
          <a:xfrm>
            <a:off x="3445914" y="5303579"/>
            <a:ext cx="2300130" cy="738664"/>
          </a:xfrm>
          <a:prstGeom prst="rect">
            <a:avLst/>
          </a:prstGeom>
          <a:noFill/>
          <a:ln w="12700">
            <a:solidFill>
              <a:srgbClr val="FF0000"/>
            </a:solidFill>
          </a:ln>
        </p:spPr>
        <p:txBody>
          <a:bodyPr wrap="square" rtlCol="0">
            <a:spAutoFit/>
          </a:bodyPr>
          <a:lstStyle/>
          <a:p>
            <a:r>
              <a:rPr lang="en-US" sz="1400" dirty="0">
                <a:latin typeface="Arial" panose="020B0604020202020204" pitchFamily="34" charset="0"/>
                <a:ea typeface="Roboto" panose="02000000000000000000" pitchFamily="2" charset="0"/>
                <a:cs typeface="Arial" panose="020B0604020202020204" pitchFamily="34" charset="0"/>
              </a:rPr>
              <a:t>Enter all information above and submit to Ad Review for final approval</a:t>
            </a:r>
          </a:p>
        </p:txBody>
      </p:sp>
      <p:sp>
        <p:nvSpPr>
          <p:cNvPr id="4" name="Slide Number Placeholder 3">
            <a:extLst>
              <a:ext uri="{FF2B5EF4-FFF2-40B4-BE49-F238E27FC236}">
                <a16:creationId xmlns:a16="http://schemas.microsoft.com/office/drawing/2014/main" id="{F7B8602B-C18F-3DB9-7E6E-9B9E8BCDDF0E}"/>
              </a:ext>
            </a:extLst>
          </p:cNvPr>
          <p:cNvSpPr>
            <a:spLocks noGrp="1"/>
          </p:cNvSpPr>
          <p:nvPr>
            <p:ph type="sldNum" sz="quarter" idx="12"/>
          </p:nvPr>
        </p:nvSpPr>
        <p:spPr/>
        <p:txBody>
          <a:bodyPr/>
          <a:lstStyle/>
          <a:p>
            <a:fld id="{37CAAC7E-E39D-465C-A5AC-7339A68ECE7D}" type="slidenum">
              <a:rPr lang="en-US" smtClean="0"/>
              <a:pPr/>
              <a:t>1</a:t>
            </a:fld>
            <a:endParaRPr lang="en-US" dirty="0"/>
          </a:p>
        </p:txBody>
      </p:sp>
    </p:spTree>
    <p:extLst>
      <p:ext uri="{BB962C8B-B14F-4D97-AF65-F5344CB8AC3E}">
        <p14:creationId xmlns:p14="http://schemas.microsoft.com/office/powerpoint/2010/main" val="3484755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3EB6C-EDCA-CE96-3244-9DA60D5B1F75}"/>
              </a:ext>
            </a:extLst>
          </p:cNvPr>
          <p:cNvSpPr>
            <a:spLocks noGrp="1"/>
          </p:cNvSpPr>
          <p:nvPr>
            <p:ph type="title"/>
          </p:nvPr>
        </p:nvSpPr>
        <p:spPr/>
        <p:txBody>
          <a:bodyPr/>
          <a:lstStyle/>
          <a:p>
            <a:r>
              <a:rPr lang="en-US" dirty="0"/>
              <a:t>Job Openings are Falling</a:t>
            </a:r>
          </a:p>
        </p:txBody>
      </p:sp>
      <p:sp>
        <p:nvSpPr>
          <p:cNvPr id="4" name="Slide Number Placeholder 3">
            <a:extLst>
              <a:ext uri="{FF2B5EF4-FFF2-40B4-BE49-F238E27FC236}">
                <a16:creationId xmlns:a16="http://schemas.microsoft.com/office/drawing/2014/main" id="{AC2D779F-1AF6-1DFB-5F2F-786F004ECE8E}"/>
              </a:ext>
            </a:extLst>
          </p:cNvPr>
          <p:cNvSpPr>
            <a:spLocks noGrp="1"/>
          </p:cNvSpPr>
          <p:nvPr>
            <p:ph type="sldNum" sz="quarter" idx="10"/>
          </p:nvPr>
        </p:nvSpPr>
        <p:spPr/>
        <p:txBody>
          <a:bodyPr/>
          <a:lstStyle/>
          <a:p>
            <a:fld id="{37CAAC7E-E39D-465C-A5AC-7339A68ECE7D}" type="slidenum">
              <a:rPr lang="en-US" smtClean="0"/>
              <a:pPr/>
              <a:t>10</a:t>
            </a:fld>
            <a:endParaRPr lang="en-US" dirty="0"/>
          </a:p>
        </p:txBody>
      </p:sp>
      <p:graphicFrame>
        <p:nvGraphicFramePr>
          <p:cNvPr id="7" name="Object 6">
            <a:extLst>
              <a:ext uri="{FF2B5EF4-FFF2-40B4-BE49-F238E27FC236}">
                <a16:creationId xmlns:a16="http://schemas.microsoft.com/office/drawing/2014/main" id="{C8060529-436D-927F-65F0-FD0A53FF9992}"/>
              </a:ext>
            </a:extLst>
          </p:cNvPr>
          <p:cNvGraphicFramePr>
            <a:graphicFrameLocks noChangeAspect="1"/>
          </p:cNvGraphicFramePr>
          <p:nvPr>
            <p:extLst>
              <p:ext uri="{D42A27DB-BD31-4B8C-83A1-F6EECF244321}">
                <p14:modId xmlns:p14="http://schemas.microsoft.com/office/powerpoint/2010/main" val="315075812"/>
              </p:ext>
            </p:extLst>
          </p:nvPr>
        </p:nvGraphicFramePr>
        <p:xfrm>
          <a:off x="2032000" y="870067"/>
          <a:ext cx="8128000" cy="5334000"/>
        </p:xfrm>
        <a:graphic>
          <a:graphicData uri="http://schemas.openxmlformats.org/presentationml/2006/ole">
            <mc:AlternateContent xmlns:mc="http://schemas.openxmlformats.org/markup-compatibility/2006">
              <mc:Choice xmlns:v="urn:schemas-microsoft-com:vml" Requires="v">
                <p:oleObj name="ActiveGraph" r:id="rId3" imgW="8115445" imgH="5324314" progId="FDSCHART.FDSChartCtrlUnicode.1">
                  <p:embed/>
                </p:oleObj>
              </mc:Choice>
              <mc:Fallback>
                <p:oleObj name="ActiveGraph" r:id="rId3" imgW="8115445" imgH="5324314" progId="FDSCHART.FDSChartCtrlUnicode.1">
                  <p:embed/>
                  <p:pic>
                    <p:nvPicPr>
                      <p:cNvPr id="7" name="Object 6">
                        <a:extLst>
                          <a:ext uri="{FF2B5EF4-FFF2-40B4-BE49-F238E27FC236}">
                            <a16:creationId xmlns:a16="http://schemas.microsoft.com/office/drawing/2014/main" id="{C8060529-436D-927F-65F0-FD0A53FF9992}"/>
                          </a:ext>
                        </a:extLst>
                      </p:cNvPr>
                      <p:cNvPicPr/>
                      <p:nvPr/>
                    </p:nvPicPr>
                    <p:blipFill>
                      <a:blip r:embed="rId4"/>
                      <a:stretch>
                        <a:fillRect/>
                      </a:stretch>
                    </p:blipFill>
                    <p:spPr>
                      <a:xfrm>
                        <a:off x="2032000" y="870067"/>
                        <a:ext cx="8128000" cy="5334000"/>
                      </a:xfrm>
                      <a:prstGeom prst="rect">
                        <a:avLst/>
                      </a:prstGeom>
                    </p:spPr>
                  </p:pic>
                </p:oleObj>
              </mc:Fallback>
            </mc:AlternateContent>
          </a:graphicData>
        </a:graphic>
      </p:graphicFrame>
    </p:spTree>
    <p:extLst>
      <p:ext uri="{BB962C8B-B14F-4D97-AF65-F5344CB8AC3E}">
        <p14:creationId xmlns:p14="http://schemas.microsoft.com/office/powerpoint/2010/main" val="1499413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3EB6C-EDCA-CE96-3244-9DA60D5B1F75}"/>
              </a:ext>
            </a:extLst>
          </p:cNvPr>
          <p:cNvSpPr>
            <a:spLocks noGrp="1"/>
          </p:cNvSpPr>
          <p:nvPr>
            <p:ph type="title"/>
          </p:nvPr>
        </p:nvSpPr>
        <p:spPr/>
        <p:txBody>
          <a:bodyPr/>
          <a:lstStyle/>
          <a:p>
            <a:r>
              <a:rPr lang="en-US" dirty="0"/>
              <a:t>Oil Prices Rising Again</a:t>
            </a:r>
          </a:p>
        </p:txBody>
      </p:sp>
      <p:sp>
        <p:nvSpPr>
          <p:cNvPr id="4" name="Slide Number Placeholder 3">
            <a:extLst>
              <a:ext uri="{FF2B5EF4-FFF2-40B4-BE49-F238E27FC236}">
                <a16:creationId xmlns:a16="http://schemas.microsoft.com/office/drawing/2014/main" id="{AC2D779F-1AF6-1DFB-5F2F-786F004ECE8E}"/>
              </a:ext>
            </a:extLst>
          </p:cNvPr>
          <p:cNvSpPr>
            <a:spLocks noGrp="1"/>
          </p:cNvSpPr>
          <p:nvPr>
            <p:ph type="sldNum" sz="quarter" idx="10"/>
          </p:nvPr>
        </p:nvSpPr>
        <p:spPr/>
        <p:txBody>
          <a:bodyPr/>
          <a:lstStyle/>
          <a:p>
            <a:fld id="{37CAAC7E-E39D-465C-A5AC-7339A68ECE7D}" type="slidenum">
              <a:rPr lang="en-US" smtClean="0"/>
              <a:pPr/>
              <a:t>11</a:t>
            </a:fld>
            <a:endParaRPr lang="en-US" dirty="0"/>
          </a:p>
        </p:txBody>
      </p:sp>
      <p:graphicFrame>
        <p:nvGraphicFramePr>
          <p:cNvPr id="3" name="Object 2">
            <a:extLst>
              <a:ext uri="{FF2B5EF4-FFF2-40B4-BE49-F238E27FC236}">
                <a16:creationId xmlns:a16="http://schemas.microsoft.com/office/drawing/2014/main" id="{1675DB9D-65FC-F255-2856-F3A264D286EF}"/>
              </a:ext>
            </a:extLst>
          </p:cNvPr>
          <p:cNvGraphicFramePr>
            <a:graphicFrameLocks noChangeAspect="1"/>
          </p:cNvGraphicFramePr>
          <p:nvPr>
            <p:extLst>
              <p:ext uri="{D42A27DB-BD31-4B8C-83A1-F6EECF244321}">
                <p14:modId xmlns:p14="http://schemas.microsoft.com/office/powerpoint/2010/main" val="4174038959"/>
              </p:ext>
            </p:extLst>
          </p:nvPr>
        </p:nvGraphicFramePr>
        <p:xfrm>
          <a:off x="2032000" y="904875"/>
          <a:ext cx="8128000" cy="5248275"/>
        </p:xfrm>
        <a:graphic>
          <a:graphicData uri="http://schemas.openxmlformats.org/presentationml/2006/ole">
            <mc:AlternateContent xmlns:mc="http://schemas.openxmlformats.org/markup-compatibility/2006">
              <mc:Choice xmlns:v="urn:schemas-microsoft-com:vml" Requires="v">
                <p:oleObj name="ActiveGraph" r:id="rId3" imgW="8084598" imgH="5212080" progId="FDSCHART.FDSChartCtrlUnicode.1">
                  <p:embed/>
                </p:oleObj>
              </mc:Choice>
              <mc:Fallback>
                <p:oleObj name="ActiveGraph" r:id="rId3" imgW="8084598" imgH="5212080" progId="FDSCHART.FDSChartCtrlUnicode.1">
                  <p:embed/>
                  <p:pic>
                    <p:nvPicPr>
                      <p:cNvPr id="3" name="Object 2">
                        <a:extLst>
                          <a:ext uri="{FF2B5EF4-FFF2-40B4-BE49-F238E27FC236}">
                            <a16:creationId xmlns:a16="http://schemas.microsoft.com/office/drawing/2014/main" id="{1675DB9D-65FC-F255-2856-F3A264D286EF}"/>
                          </a:ext>
                        </a:extLst>
                      </p:cNvPr>
                      <p:cNvPicPr/>
                      <p:nvPr/>
                    </p:nvPicPr>
                    <p:blipFill>
                      <a:blip r:embed="rId4"/>
                      <a:stretch>
                        <a:fillRect/>
                      </a:stretch>
                    </p:blipFill>
                    <p:spPr>
                      <a:xfrm>
                        <a:off x="2032000" y="904875"/>
                        <a:ext cx="8128000" cy="5248275"/>
                      </a:xfrm>
                      <a:prstGeom prst="rect">
                        <a:avLst/>
                      </a:prstGeom>
                    </p:spPr>
                  </p:pic>
                </p:oleObj>
              </mc:Fallback>
            </mc:AlternateContent>
          </a:graphicData>
        </a:graphic>
      </p:graphicFrame>
    </p:spTree>
    <p:extLst>
      <p:ext uri="{BB962C8B-B14F-4D97-AF65-F5344CB8AC3E}">
        <p14:creationId xmlns:p14="http://schemas.microsoft.com/office/powerpoint/2010/main" val="833605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D0DC913-9BF1-7510-5403-9618FBB808A2}"/>
              </a:ext>
            </a:extLst>
          </p:cNvPr>
          <p:cNvPicPr>
            <a:picLocks noChangeAspect="1"/>
          </p:cNvPicPr>
          <p:nvPr/>
        </p:nvPicPr>
        <p:blipFill rotWithShape="1">
          <a:blip r:embed="rId3">
            <a:alphaModFix amt="50000"/>
          </a:blip>
          <a:srcRect t="4337" b="4569"/>
          <a:stretch/>
        </p:blipFill>
        <p:spPr>
          <a:xfrm>
            <a:off x="20" y="1"/>
            <a:ext cx="12191980" cy="6857999"/>
          </a:xfrm>
          <a:prstGeom prst="rect">
            <a:avLst/>
          </a:prstGeom>
        </p:spPr>
      </p:pic>
      <p:sp>
        <p:nvSpPr>
          <p:cNvPr id="2" name="Title 1">
            <a:extLst>
              <a:ext uri="{FF2B5EF4-FFF2-40B4-BE49-F238E27FC236}">
                <a16:creationId xmlns:a16="http://schemas.microsoft.com/office/drawing/2014/main" id="{773F41A5-86BB-F20F-9F22-244C40E3B3BF}"/>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latin typeface="+mj-lt"/>
                <a:cs typeface="+mj-cs"/>
              </a:rPr>
              <a:t>Markets</a:t>
            </a:r>
          </a:p>
        </p:txBody>
      </p:sp>
    </p:spTree>
    <p:extLst>
      <p:ext uri="{BB962C8B-B14F-4D97-AF65-F5344CB8AC3E}">
        <p14:creationId xmlns:p14="http://schemas.microsoft.com/office/powerpoint/2010/main" val="352030825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EA616-66CD-E5B7-0E5F-6E915436A07E}"/>
              </a:ext>
            </a:extLst>
          </p:cNvPr>
          <p:cNvSpPr>
            <a:spLocks noGrp="1"/>
          </p:cNvSpPr>
          <p:nvPr>
            <p:ph type="title"/>
          </p:nvPr>
        </p:nvSpPr>
        <p:spPr/>
        <p:txBody>
          <a:bodyPr/>
          <a:lstStyle/>
          <a:p>
            <a:r>
              <a:rPr lang="en-US" dirty="0"/>
              <a:t>Relative Valuations</a:t>
            </a:r>
          </a:p>
        </p:txBody>
      </p:sp>
      <p:sp>
        <p:nvSpPr>
          <p:cNvPr id="4" name="Slide Number Placeholder 3">
            <a:extLst>
              <a:ext uri="{FF2B5EF4-FFF2-40B4-BE49-F238E27FC236}">
                <a16:creationId xmlns:a16="http://schemas.microsoft.com/office/drawing/2014/main" id="{C007BFF6-C3A8-16B7-9A7E-45D5DAADD3D0}"/>
              </a:ext>
            </a:extLst>
          </p:cNvPr>
          <p:cNvSpPr>
            <a:spLocks noGrp="1"/>
          </p:cNvSpPr>
          <p:nvPr>
            <p:ph type="sldNum" sz="quarter" idx="10"/>
          </p:nvPr>
        </p:nvSpPr>
        <p:spPr/>
        <p:txBody>
          <a:bodyPr/>
          <a:lstStyle/>
          <a:p>
            <a:fld id="{37CAAC7E-E39D-465C-A5AC-7339A68ECE7D}" type="slidenum">
              <a:rPr lang="en-US" smtClean="0"/>
              <a:pPr/>
              <a:t>13</a:t>
            </a:fld>
            <a:endParaRPr lang="en-US" dirty="0"/>
          </a:p>
        </p:txBody>
      </p:sp>
      <p:graphicFrame>
        <p:nvGraphicFramePr>
          <p:cNvPr id="3" name="Object 2">
            <a:extLst>
              <a:ext uri="{FF2B5EF4-FFF2-40B4-BE49-F238E27FC236}">
                <a16:creationId xmlns:a16="http://schemas.microsoft.com/office/drawing/2014/main" id="{59C5C42D-7C83-D3AC-CBAD-40BC09C4357F}"/>
              </a:ext>
            </a:extLst>
          </p:cNvPr>
          <p:cNvGraphicFramePr>
            <a:graphicFrameLocks noChangeAspect="1"/>
          </p:cNvGraphicFramePr>
          <p:nvPr>
            <p:extLst>
              <p:ext uri="{D42A27DB-BD31-4B8C-83A1-F6EECF244321}">
                <p14:modId xmlns:p14="http://schemas.microsoft.com/office/powerpoint/2010/main" val="3674511866"/>
              </p:ext>
            </p:extLst>
          </p:nvPr>
        </p:nvGraphicFramePr>
        <p:xfrm>
          <a:off x="2032000" y="938329"/>
          <a:ext cx="8128000" cy="5248275"/>
        </p:xfrm>
        <a:graphic>
          <a:graphicData uri="http://schemas.openxmlformats.org/presentationml/2006/ole">
            <mc:AlternateContent xmlns:mc="http://schemas.openxmlformats.org/markup-compatibility/2006">
              <mc:Choice xmlns:v="urn:schemas-microsoft-com:vml" Requires="v">
                <p:oleObj name="ActiveGraph" r:id="rId3" imgW="8084598" imgH="5212080" progId="FDSCHART.FDSChartCtrlUnicode.1">
                  <p:embed/>
                </p:oleObj>
              </mc:Choice>
              <mc:Fallback>
                <p:oleObj name="ActiveGraph" r:id="rId3" imgW="8084598" imgH="5212080" progId="FDSCHART.FDSChartCtrlUnicode.1">
                  <p:embed/>
                  <p:pic>
                    <p:nvPicPr>
                      <p:cNvPr id="3" name="Object 2">
                        <a:extLst>
                          <a:ext uri="{FF2B5EF4-FFF2-40B4-BE49-F238E27FC236}">
                            <a16:creationId xmlns:a16="http://schemas.microsoft.com/office/drawing/2014/main" id="{59C5C42D-7C83-D3AC-CBAD-40BC09C4357F}"/>
                          </a:ext>
                        </a:extLst>
                      </p:cNvPr>
                      <p:cNvPicPr/>
                      <p:nvPr/>
                    </p:nvPicPr>
                    <p:blipFill>
                      <a:blip r:embed="rId4"/>
                      <a:stretch>
                        <a:fillRect/>
                      </a:stretch>
                    </p:blipFill>
                    <p:spPr>
                      <a:xfrm>
                        <a:off x="2032000" y="938329"/>
                        <a:ext cx="8128000" cy="5248275"/>
                      </a:xfrm>
                      <a:prstGeom prst="rect">
                        <a:avLst/>
                      </a:prstGeom>
                    </p:spPr>
                  </p:pic>
                </p:oleObj>
              </mc:Fallback>
            </mc:AlternateContent>
          </a:graphicData>
        </a:graphic>
      </p:graphicFrame>
    </p:spTree>
    <p:extLst>
      <p:ext uri="{BB962C8B-B14F-4D97-AF65-F5344CB8AC3E}">
        <p14:creationId xmlns:p14="http://schemas.microsoft.com/office/powerpoint/2010/main" val="4105920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EA616-66CD-E5B7-0E5F-6E915436A07E}"/>
              </a:ext>
            </a:extLst>
          </p:cNvPr>
          <p:cNvSpPr>
            <a:spLocks noGrp="1"/>
          </p:cNvSpPr>
          <p:nvPr>
            <p:ph type="title"/>
          </p:nvPr>
        </p:nvSpPr>
        <p:spPr/>
        <p:txBody>
          <a:bodyPr/>
          <a:lstStyle/>
          <a:p>
            <a:r>
              <a:rPr lang="en-US" dirty="0"/>
              <a:t>Lack of  Volatility</a:t>
            </a:r>
          </a:p>
        </p:txBody>
      </p:sp>
      <p:sp>
        <p:nvSpPr>
          <p:cNvPr id="4" name="Slide Number Placeholder 3">
            <a:extLst>
              <a:ext uri="{FF2B5EF4-FFF2-40B4-BE49-F238E27FC236}">
                <a16:creationId xmlns:a16="http://schemas.microsoft.com/office/drawing/2014/main" id="{C007BFF6-C3A8-16B7-9A7E-45D5DAADD3D0}"/>
              </a:ext>
            </a:extLst>
          </p:cNvPr>
          <p:cNvSpPr>
            <a:spLocks noGrp="1"/>
          </p:cNvSpPr>
          <p:nvPr>
            <p:ph type="sldNum" sz="quarter" idx="10"/>
          </p:nvPr>
        </p:nvSpPr>
        <p:spPr/>
        <p:txBody>
          <a:bodyPr/>
          <a:lstStyle/>
          <a:p>
            <a:fld id="{37CAAC7E-E39D-465C-A5AC-7339A68ECE7D}" type="slidenum">
              <a:rPr lang="en-US" smtClean="0"/>
              <a:pPr/>
              <a:t>14</a:t>
            </a:fld>
            <a:endParaRPr lang="en-US" dirty="0"/>
          </a:p>
        </p:txBody>
      </p:sp>
      <p:pic>
        <p:nvPicPr>
          <p:cNvPr id="8" name="Picture 7">
            <a:extLst>
              <a:ext uri="{FF2B5EF4-FFF2-40B4-BE49-F238E27FC236}">
                <a16:creationId xmlns:a16="http://schemas.microsoft.com/office/drawing/2014/main" id="{F88255F1-F434-2658-4116-564A3FD68318}"/>
              </a:ext>
            </a:extLst>
          </p:cNvPr>
          <p:cNvPicPr>
            <a:picLocks noChangeAspect="1"/>
          </p:cNvPicPr>
          <p:nvPr/>
        </p:nvPicPr>
        <p:blipFill>
          <a:blip r:embed="rId3"/>
          <a:stretch>
            <a:fillRect/>
          </a:stretch>
        </p:blipFill>
        <p:spPr>
          <a:xfrm>
            <a:off x="1711030" y="851713"/>
            <a:ext cx="8769939" cy="5291510"/>
          </a:xfrm>
          <a:prstGeom prst="rect">
            <a:avLst/>
          </a:prstGeom>
        </p:spPr>
      </p:pic>
    </p:spTree>
    <p:extLst>
      <p:ext uri="{BB962C8B-B14F-4D97-AF65-F5344CB8AC3E}">
        <p14:creationId xmlns:p14="http://schemas.microsoft.com/office/powerpoint/2010/main" val="1105083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95C30-E7B5-3902-0B32-BF2276BEAA99}"/>
              </a:ext>
            </a:extLst>
          </p:cNvPr>
          <p:cNvSpPr>
            <a:spLocks noGrp="1"/>
          </p:cNvSpPr>
          <p:nvPr>
            <p:ph type="title"/>
          </p:nvPr>
        </p:nvSpPr>
        <p:spPr/>
        <p:txBody>
          <a:bodyPr/>
          <a:lstStyle/>
          <a:p>
            <a:r>
              <a:rPr lang="en-US" dirty="0"/>
              <a:t>Yields Are Rising</a:t>
            </a:r>
          </a:p>
        </p:txBody>
      </p:sp>
      <p:sp>
        <p:nvSpPr>
          <p:cNvPr id="4" name="Slide Number Placeholder 3">
            <a:extLst>
              <a:ext uri="{FF2B5EF4-FFF2-40B4-BE49-F238E27FC236}">
                <a16:creationId xmlns:a16="http://schemas.microsoft.com/office/drawing/2014/main" id="{341364E1-119A-B54B-980E-0543C1B94742}"/>
              </a:ext>
            </a:extLst>
          </p:cNvPr>
          <p:cNvSpPr>
            <a:spLocks noGrp="1"/>
          </p:cNvSpPr>
          <p:nvPr>
            <p:ph type="sldNum" sz="quarter" idx="10"/>
          </p:nvPr>
        </p:nvSpPr>
        <p:spPr/>
        <p:txBody>
          <a:bodyPr/>
          <a:lstStyle/>
          <a:p>
            <a:fld id="{37CAAC7E-E39D-465C-A5AC-7339A68ECE7D}" type="slidenum">
              <a:rPr lang="en-US" smtClean="0"/>
              <a:pPr/>
              <a:t>15</a:t>
            </a:fld>
            <a:endParaRPr lang="en-US" dirty="0"/>
          </a:p>
        </p:txBody>
      </p:sp>
      <p:graphicFrame>
        <p:nvGraphicFramePr>
          <p:cNvPr id="5" name="Object 4">
            <a:extLst>
              <a:ext uri="{FF2B5EF4-FFF2-40B4-BE49-F238E27FC236}">
                <a16:creationId xmlns:a16="http://schemas.microsoft.com/office/drawing/2014/main" id="{CDDB10A1-1A91-1047-5CCF-FC54A0C8DBB6}"/>
              </a:ext>
            </a:extLst>
          </p:cNvPr>
          <p:cNvGraphicFramePr>
            <a:graphicFrameLocks noChangeAspect="1"/>
          </p:cNvGraphicFramePr>
          <p:nvPr>
            <p:extLst>
              <p:ext uri="{D42A27DB-BD31-4B8C-83A1-F6EECF244321}">
                <p14:modId xmlns:p14="http://schemas.microsoft.com/office/powerpoint/2010/main" val="216079922"/>
              </p:ext>
            </p:extLst>
          </p:nvPr>
        </p:nvGraphicFramePr>
        <p:xfrm>
          <a:off x="2032000" y="942975"/>
          <a:ext cx="8128000" cy="5248275"/>
        </p:xfrm>
        <a:graphic>
          <a:graphicData uri="http://schemas.openxmlformats.org/presentationml/2006/ole">
            <mc:AlternateContent xmlns:mc="http://schemas.openxmlformats.org/markup-compatibility/2006">
              <mc:Choice xmlns:v="urn:schemas-microsoft-com:vml" Requires="v">
                <p:oleObj name="ActiveGraph" r:id="rId3" imgW="8077276" imgH="5210027" progId="FDSCHART.FDSChartCtrlUnicode.1">
                  <p:embed/>
                </p:oleObj>
              </mc:Choice>
              <mc:Fallback>
                <p:oleObj name="ActiveGraph" r:id="rId3" imgW="8077276" imgH="5210027" progId="FDSCHART.FDSChartCtrlUnicode.1">
                  <p:embed/>
                  <p:pic>
                    <p:nvPicPr>
                      <p:cNvPr id="5" name="Object 4">
                        <a:extLst>
                          <a:ext uri="{FF2B5EF4-FFF2-40B4-BE49-F238E27FC236}">
                            <a16:creationId xmlns:a16="http://schemas.microsoft.com/office/drawing/2014/main" id="{CDDB10A1-1A91-1047-5CCF-FC54A0C8DBB6}"/>
                          </a:ext>
                        </a:extLst>
                      </p:cNvPr>
                      <p:cNvPicPr/>
                      <p:nvPr/>
                    </p:nvPicPr>
                    <p:blipFill>
                      <a:blip r:embed="rId4"/>
                      <a:stretch>
                        <a:fillRect/>
                      </a:stretch>
                    </p:blipFill>
                    <p:spPr>
                      <a:xfrm>
                        <a:off x="2032000" y="942975"/>
                        <a:ext cx="8128000" cy="5248275"/>
                      </a:xfrm>
                      <a:prstGeom prst="rect">
                        <a:avLst/>
                      </a:prstGeom>
                    </p:spPr>
                  </p:pic>
                </p:oleObj>
              </mc:Fallback>
            </mc:AlternateContent>
          </a:graphicData>
        </a:graphic>
      </p:graphicFrame>
    </p:spTree>
    <p:extLst>
      <p:ext uri="{BB962C8B-B14F-4D97-AF65-F5344CB8AC3E}">
        <p14:creationId xmlns:p14="http://schemas.microsoft.com/office/powerpoint/2010/main" val="2848050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44537D-7484-49F6-B35B-014DFE6C1CE6}"/>
              </a:ext>
            </a:extLst>
          </p:cNvPr>
          <p:cNvSpPr txBox="1"/>
          <p:nvPr/>
        </p:nvSpPr>
        <p:spPr>
          <a:xfrm>
            <a:off x="2329840" y="900169"/>
            <a:ext cx="6939420" cy="4893647"/>
          </a:xfrm>
          <a:prstGeom prst="rect">
            <a:avLst/>
          </a:prstGeom>
          <a:noFill/>
        </p:spPr>
        <p:txBody>
          <a:bodyPr wrap="square" rtlCol="0">
            <a:spAutoFit/>
          </a:bodyPr>
          <a:lstStyle/>
          <a:p>
            <a:pPr algn="ctr"/>
            <a:r>
              <a:rPr lang="en-US" sz="9600" b="1" dirty="0">
                <a:solidFill>
                  <a:srgbClr val="85216C"/>
                </a:solidFill>
                <a:latin typeface="Arial" panose="020B0604020202020204" pitchFamily="34" charset="0"/>
                <a:cs typeface="Arial" panose="020B0604020202020204" pitchFamily="34" charset="0"/>
              </a:rPr>
              <a:t>Thank You</a:t>
            </a:r>
          </a:p>
          <a:p>
            <a:pPr algn="ctr"/>
            <a:r>
              <a:rPr lang="en-US" sz="9600" b="1" dirty="0">
                <a:solidFill>
                  <a:srgbClr val="85216C"/>
                </a:solidFill>
                <a:latin typeface="Arial" panose="020B0604020202020204" pitchFamily="34" charset="0"/>
                <a:cs typeface="Arial" panose="020B0604020202020204" pitchFamily="34" charset="0"/>
              </a:rPr>
              <a:t> </a:t>
            </a:r>
          </a:p>
          <a:p>
            <a:pPr algn="ctr"/>
            <a:r>
              <a:rPr lang="en-US" sz="4000" b="1" dirty="0">
                <a:solidFill>
                  <a:srgbClr val="85216C"/>
                </a:solidFill>
                <a:latin typeface="Arial" panose="020B0604020202020204" pitchFamily="34" charset="0"/>
                <a:cs typeface="Arial" panose="020B0604020202020204" pitchFamily="34" charset="0"/>
              </a:rPr>
              <a:t>For more recent updates follow us on Twitter </a:t>
            </a:r>
            <a:r>
              <a:rPr lang="en-US" sz="4000" b="1" dirty="0">
                <a:solidFill>
                  <a:srgbClr val="85216C"/>
                </a:solidFill>
                <a:latin typeface="Arial" panose="020B0604020202020204" pitchFamily="34" charset="0"/>
                <a:cs typeface="Arial" panose="020B0604020202020204" pitchFamily="34" charset="0"/>
                <a:hlinkClick r:id="rId3"/>
              </a:rPr>
              <a:t>@CeteraIM</a:t>
            </a:r>
            <a:endParaRPr lang="en-US" sz="4000" b="1" dirty="0">
              <a:solidFill>
                <a:srgbClr val="85216C"/>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0512215-B4FB-37A6-90AB-C9480FD80F16}"/>
              </a:ext>
            </a:extLst>
          </p:cNvPr>
          <p:cNvSpPr>
            <a:spLocks noGrp="1"/>
          </p:cNvSpPr>
          <p:nvPr>
            <p:ph type="sldNum" sz="quarter" idx="10"/>
          </p:nvPr>
        </p:nvSpPr>
        <p:spPr/>
        <p:txBody>
          <a:bodyPr/>
          <a:lstStyle/>
          <a:p>
            <a:fld id="{37CAAC7E-E39D-465C-A5AC-7339A68ECE7D}" type="slidenum">
              <a:rPr lang="en-US" smtClean="0"/>
              <a:pPr/>
              <a:t>16</a:t>
            </a:fld>
            <a:endParaRPr lang="en-US" dirty="0"/>
          </a:p>
        </p:txBody>
      </p:sp>
    </p:spTree>
    <p:extLst>
      <p:ext uri="{BB962C8B-B14F-4D97-AF65-F5344CB8AC3E}">
        <p14:creationId xmlns:p14="http://schemas.microsoft.com/office/powerpoint/2010/main" val="3492884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7AE61D-C93E-444D-8C97-6B83ED7FE5F6}"/>
              </a:ext>
            </a:extLst>
          </p:cNvPr>
          <p:cNvSpPr>
            <a:spLocks noGrp="1"/>
          </p:cNvSpPr>
          <p:nvPr>
            <p:ph idx="4294967295"/>
          </p:nvPr>
        </p:nvSpPr>
        <p:spPr>
          <a:xfrm>
            <a:off x="0" y="839788"/>
            <a:ext cx="11291888" cy="5313362"/>
          </a:xfrm>
        </p:spPr>
        <p:txBody>
          <a:bodyPr>
            <a:normAutofit/>
          </a:bodyPr>
          <a:lstStyle/>
          <a:p>
            <a:pPr marL="0" indent="0" algn="just">
              <a:lnSpc>
                <a:spcPct val="100000"/>
              </a:lnSpc>
              <a:spcBef>
                <a:spcPts val="0"/>
              </a:spcBef>
              <a:buNone/>
            </a:pPr>
            <a:r>
              <a:rPr lang="en-US" altLang="en-US" sz="1200" dirty="0"/>
              <a:t>About Cetera® Investment Management</a:t>
            </a:r>
          </a:p>
          <a:p>
            <a:pPr marL="0" indent="0" algn="just">
              <a:lnSpc>
                <a:spcPct val="100000"/>
              </a:lnSpc>
              <a:spcBef>
                <a:spcPts val="0"/>
              </a:spcBef>
              <a:buNone/>
            </a:pPr>
            <a:r>
              <a:rPr lang="en-US" altLang="en-US" sz="1200" b="0" dirty="0"/>
              <a:t>Cetera Investment Management LLC is an SEC registered investment adviser owned by Cetera Financial Group®. Cetera Investment Management provides market perspectives, portfolio guidance, model management, and other investment advice to its affiliated broker-dealers, dually registered broker-dealers and registered investment advisers.</a:t>
            </a:r>
          </a:p>
          <a:p>
            <a:pPr marL="0" indent="0" algn="just">
              <a:lnSpc>
                <a:spcPct val="100000"/>
              </a:lnSpc>
              <a:spcBef>
                <a:spcPts val="0"/>
              </a:spcBef>
              <a:buNone/>
            </a:pPr>
            <a:endParaRPr lang="en-US" altLang="en-US" sz="1200" dirty="0"/>
          </a:p>
          <a:p>
            <a:pPr marL="0" indent="0" algn="just">
              <a:lnSpc>
                <a:spcPct val="100000"/>
              </a:lnSpc>
              <a:spcBef>
                <a:spcPts val="0"/>
              </a:spcBef>
              <a:buNone/>
            </a:pPr>
            <a:r>
              <a:rPr lang="en-US" altLang="en-US" sz="1200" dirty="0"/>
              <a:t>About Cetera Financial Group</a:t>
            </a:r>
          </a:p>
          <a:p>
            <a:pPr marL="0" indent="0" algn="just">
              <a:spcBef>
                <a:spcPts val="0"/>
              </a:spcBef>
              <a:buNone/>
            </a:pPr>
            <a:r>
              <a:rPr lang="en-US" altLang="en-US" sz="1200" b="0" dirty="0"/>
              <a:t>“Cetera Financial Group” refers to the network of independent retail firms encompassing, among others, Cetera Advisors LLC, Cetera Advisor Networks LLC, Cetera Investment Services LLC (marketed as Cetera Financial Institutions or Cetera Investors), and Cetera Financial Specialists LLC. All firms are members FINRA / SIPC. Located at 655 W. Broadway, 11th Floor, San Diego, CA  92101.</a:t>
            </a:r>
          </a:p>
          <a:p>
            <a:pPr marL="0" indent="0" algn="just">
              <a:spcBef>
                <a:spcPts val="0"/>
              </a:spcBef>
              <a:buNone/>
            </a:pPr>
            <a:endParaRPr lang="en-US" altLang="en-US" sz="1200" b="0" dirty="0"/>
          </a:p>
          <a:p>
            <a:pPr marL="0" indent="0" algn="just">
              <a:spcBef>
                <a:spcPts val="0"/>
              </a:spcBef>
              <a:buNone/>
            </a:pPr>
            <a:r>
              <a:rPr lang="en-US" altLang="en-US" sz="1200" b="0" dirty="0"/>
              <a:t>Individuals affiliated with Cetera firms are either Registered Representatives who offer only brokerage services and receive transaction-based compensation (commissions), Investment Adviser Representatives who offer only investment advisory services and receive fees based on assets, or both Registered Representatives and Investment Adviser Representatives, who can offer both types of services.</a:t>
            </a:r>
          </a:p>
          <a:p>
            <a:pPr marL="0" indent="0" algn="just">
              <a:spcBef>
                <a:spcPts val="0"/>
              </a:spcBef>
              <a:buNone/>
            </a:pPr>
            <a:endParaRPr lang="en-US" altLang="en-US" sz="1200" b="0" dirty="0"/>
          </a:p>
          <a:p>
            <a:pPr marL="0" indent="0" algn="just">
              <a:buNone/>
            </a:pPr>
            <a:r>
              <a:rPr lang="en-US" sz="1200" b="0" dirty="0"/>
              <a:t>The material contained in this document was authored by and is the property of Cetera Investment Management LLC. Cetera Investment Management provides investment management and advisory services to a number of programs sponsored by affiliated and non-affiliated registered investment advisers. Your registered representative or investment adviser representative is not registered with Cetera Investment Management and did not take part in the creation of this material. He or she may not be able to offer Cetera Investment Management portfolio management services.</a:t>
            </a:r>
          </a:p>
          <a:p>
            <a:pPr marL="0" indent="0" algn="just">
              <a:buNone/>
            </a:pPr>
            <a:r>
              <a:rPr lang="en-US" sz="1200" b="0" dirty="0"/>
              <a:t>Nothing in this presentation should be construed as offering or disseminating specific investment, tax, or legal advice to any individual without the benefit of direct and specific consultation with an investment adviser representative authorized to offer Cetera Investment Management services. Information contained herein shall not constitute an offer or a solicitation of any services. Past performance is not a guarantee of future results.</a:t>
            </a:r>
          </a:p>
          <a:p>
            <a:pPr marL="0" indent="0">
              <a:spcBef>
                <a:spcPts val="0"/>
              </a:spcBef>
              <a:buNone/>
            </a:pPr>
            <a:endParaRPr lang="en-US" altLang="en-US" sz="1400" b="0" dirty="0"/>
          </a:p>
        </p:txBody>
      </p:sp>
      <p:sp>
        <p:nvSpPr>
          <p:cNvPr id="2" name="Title 1">
            <a:extLst>
              <a:ext uri="{FF2B5EF4-FFF2-40B4-BE49-F238E27FC236}">
                <a16:creationId xmlns:a16="http://schemas.microsoft.com/office/drawing/2014/main" id="{57807F3A-C448-4393-9DB2-E62454BB6004}"/>
              </a:ext>
            </a:extLst>
          </p:cNvPr>
          <p:cNvSpPr>
            <a:spLocks noGrp="1"/>
          </p:cNvSpPr>
          <p:nvPr>
            <p:ph type="title" idx="4294967295"/>
          </p:nvPr>
        </p:nvSpPr>
        <p:spPr>
          <a:xfrm>
            <a:off x="0" y="365125"/>
            <a:ext cx="10891838" cy="582613"/>
          </a:xfrm>
        </p:spPr>
        <p:txBody>
          <a:bodyPr/>
          <a:lstStyle/>
          <a:p>
            <a:r>
              <a:rPr lang="en-US" dirty="0"/>
              <a:t>Disclosures</a:t>
            </a:r>
          </a:p>
        </p:txBody>
      </p:sp>
      <p:sp>
        <p:nvSpPr>
          <p:cNvPr id="5" name="Slide Number Placeholder 4">
            <a:extLst>
              <a:ext uri="{FF2B5EF4-FFF2-40B4-BE49-F238E27FC236}">
                <a16:creationId xmlns:a16="http://schemas.microsoft.com/office/drawing/2014/main" id="{CCFD7209-BBE5-ED27-5A99-16D57715E90C}"/>
              </a:ext>
            </a:extLst>
          </p:cNvPr>
          <p:cNvSpPr>
            <a:spLocks noGrp="1"/>
          </p:cNvSpPr>
          <p:nvPr>
            <p:ph type="sldNum" sz="quarter" idx="10"/>
          </p:nvPr>
        </p:nvSpPr>
        <p:spPr/>
        <p:txBody>
          <a:bodyPr/>
          <a:lstStyle/>
          <a:p>
            <a:fld id="{37CAAC7E-E39D-465C-A5AC-7339A68ECE7D}" type="slidenum">
              <a:rPr lang="en-US" smtClean="0"/>
              <a:pPr/>
              <a:t>17</a:t>
            </a:fld>
            <a:endParaRPr lang="en-US" dirty="0"/>
          </a:p>
        </p:txBody>
      </p:sp>
    </p:spTree>
    <p:extLst>
      <p:ext uri="{BB962C8B-B14F-4D97-AF65-F5344CB8AC3E}">
        <p14:creationId xmlns:p14="http://schemas.microsoft.com/office/powerpoint/2010/main" val="1822928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7AE61D-C93E-444D-8C97-6B83ED7FE5F6}"/>
              </a:ext>
            </a:extLst>
          </p:cNvPr>
          <p:cNvSpPr>
            <a:spLocks noGrp="1"/>
          </p:cNvSpPr>
          <p:nvPr>
            <p:ph idx="4294967295"/>
          </p:nvPr>
        </p:nvSpPr>
        <p:spPr>
          <a:xfrm>
            <a:off x="0" y="801688"/>
            <a:ext cx="11293475" cy="5418137"/>
          </a:xfrm>
        </p:spPr>
        <p:txBody>
          <a:bodyPr>
            <a:normAutofit/>
          </a:bodyPr>
          <a:lstStyle/>
          <a:p>
            <a:pPr marL="0" indent="0" algn="just">
              <a:buNone/>
            </a:pPr>
            <a:r>
              <a:rPr lang="en-US" sz="1200" b="0" dirty="0"/>
              <a:t>For more information about Cetera Investment Management, please reference the Cetera Investment Management LLC Form ADV disclosure brochure and the disclosure brochure for the registered investment adviser your adviser is registered with. Please consult with your adviser for his or her specific firm registrations and programs available.</a:t>
            </a:r>
          </a:p>
          <a:p>
            <a:pPr marL="0" indent="0" algn="just">
              <a:buNone/>
            </a:pPr>
            <a:r>
              <a:rPr lang="en-US" sz="1200" b="0" dirty="0"/>
              <a:t>No independent analysis has been performed and the material should not be construed as investment advice. Investment decisions should not be based on this material since the information contained here is a singular update, and prudent investment decisions require the analysis of a much broader collection of facts and context. All information is believed to be from reliable sources; however, we make no representation as to its completeness or accuracy. The opinions expressed are as of the date published and may change without notice. Any forward-looking statements are based on assumptions, may not materialize, and are subject to revision.</a:t>
            </a:r>
          </a:p>
          <a:p>
            <a:pPr marL="0" indent="0" algn="just">
              <a:buNone/>
            </a:pPr>
            <a:r>
              <a:rPr lang="en-US" sz="1200" b="0" dirty="0"/>
              <a:t>All economic and performance information is historical and not indicative of future results. The market indices discussed are not actively managed. Investors cannot directly invest in unmanaged indices. Please consult your financial advisor for more information.</a:t>
            </a:r>
          </a:p>
          <a:p>
            <a:pPr marL="0" indent="0" algn="just">
              <a:buNone/>
            </a:pPr>
            <a:r>
              <a:rPr lang="en-US" sz="1200" b="0" dirty="0"/>
              <a:t>Additional risks are associated with international investing, such as currency fluctuations, political and economic instability, and differences in accounting standards.</a:t>
            </a:r>
          </a:p>
          <a:p>
            <a:pPr marL="0" indent="0" algn="just">
              <a:buNone/>
            </a:pPr>
            <a:r>
              <a:rPr lang="en-US" sz="1200" b="0" dirty="0"/>
              <a:t>A diversified portfolio does not assure a profit or protect against loss in a declining market.</a:t>
            </a:r>
          </a:p>
          <a:p>
            <a:pPr marL="0" indent="0" algn="just">
              <a:lnSpc>
                <a:spcPct val="120000"/>
              </a:lnSpc>
              <a:spcBef>
                <a:spcPts val="0"/>
              </a:spcBef>
              <a:buNone/>
            </a:pPr>
            <a:endParaRPr lang="en-US" sz="1200" b="0" dirty="0"/>
          </a:p>
        </p:txBody>
      </p:sp>
      <p:sp>
        <p:nvSpPr>
          <p:cNvPr id="2" name="Title 1">
            <a:extLst>
              <a:ext uri="{FF2B5EF4-FFF2-40B4-BE49-F238E27FC236}">
                <a16:creationId xmlns:a16="http://schemas.microsoft.com/office/drawing/2014/main" id="{57807F3A-C448-4393-9DB2-E62454BB6004}"/>
              </a:ext>
            </a:extLst>
          </p:cNvPr>
          <p:cNvSpPr>
            <a:spLocks noGrp="1"/>
          </p:cNvSpPr>
          <p:nvPr>
            <p:ph type="title" idx="4294967295"/>
          </p:nvPr>
        </p:nvSpPr>
        <p:spPr>
          <a:xfrm>
            <a:off x="0" y="365125"/>
            <a:ext cx="10941050" cy="582613"/>
          </a:xfrm>
        </p:spPr>
        <p:txBody>
          <a:bodyPr/>
          <a:lstStyle/>
          <a:p>
            <a:r>
              <a:rPr lang="en-US" dirty="0"/>
              <a:t>Disclosures</a:t>
            </a:r>
          </a:p>
        </p:txBody>
      </p:sp>
      <p:sp>
        <p:nvSpPr>
          <p:cNvPr id="5" name="Slide Number Placeholder 4">
            <a:extLst>
              <a:ext uri="{FF2B5EF4-FFF2-40B4-BE49-F238E27FC236}">
                <a16:creationId xmlns:a16="http://schemas.microsoft.com/office/drawing/2014/main" id="{45C2CD9D-66D4-9C9E-9469-BF3E77AD4F75}"/>
              </a:ext>
            </a:extLst>
          </p:cNvPr>
          <p:cNvSpPr>
            <a:spLocks noGrp="1"/>
          </p:cNvSpPr>
          <p:nvPr>
            <p:ph type="sldNum" sz="quarter" idx="10"/>
          </p:nvPr>
        </p:nvSpPr>
        <p:spPr/>
        <p:txBody>
          <a:bodyPr/>
          <a:lstStyle/>
          <a:p>
            <a:fld id="{37CAAC7E-E39D-465C-A5AC-7339A68ECE7D}" type="slidenum">
              <a:rPr lang="en-US" smtClean="0"/>
              <a:pPr/>
              <a:t>18</a:t>
            </a:fld>
            <a:endParaRPr lang="en-US" dirty="0"/>
          </a:p>
        </p:txBody>
      </p:sp>
    </p:spTree>
    <p:extLst>
      <p:ext uri="{BB962C8B-B14F-4D97-AF65-F5344CB8AC3E}">
        <p14:creationId xmlns:p14="http://schemas.microsoft.com/office/powerpoint/2010/main" val="1526922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7AE61D-C93E-444D-8C97-6B83ED7FE5F6}"/>
              </a:ext>
            </a:extLst>
          </p:cNvPr>
          <p:cNvSpPr>
            <a:spLocks noGrp="1"/>
          </p:cNvSpPr>
          <p:nvPr>
            <p:ph idx="4294967295"/>
          </p:nvPr>
        </p:nvSpPr>
        <p:spPr>
          <a:xfrm>
            <a:off x="0" y="801688"/>
            <a:ext cx="11293475" cy="5418137"/>
          </a:xfrm>
        </p:spPr>
        <p:txBody>
          <a:bodyPr>
            <a:normAutofit/>
          </a:bodyPr>
          <a:lstStyle/>
          <a:p>
            <a:pPr marL="0" indent="0" algn="just">
              <a:buNone/>
            </a:pPr>
            <a:r>
              <a:rPr lang="en-US" sz="1200" b="0" dirty="0"/>
              <a:t>The </a:t>
            </a:r>
            <a:r>
              <a:rPr lang="en-US" sz="1200" dirty="0"/>
              <a:t>Russell 1000 Value index </a:t>
            </a:r>
            <a:r>
              <a:rPr lang="en-US" sz="1200" b="0" dirty="0"/>
              <a:t>is a subset of the Russell 1000 as measured by three factors: the ratios of book value, earnings, and sales to price.</a:t>
            </a:r>
          </a:p>
          <a:p>
            <a:pPr marL="0" indent="0" algn="just">
              <a:buNone/>
            </a:pPr>
            <a:r>
              <a:rPr lang="en-US" sz="1200" b="0" dirty="0"/>
              <a:t>The </a:t>
            </a:r>
            <a:r>
              <a:rPr lang="en-US" sz="1200" dirty="0"/>
              <a:t>S&amp;P SmallCap 600 </a:t>
            </a:r>
            <a:r>
              <a:rPr lang="en-US" sz="1200" b="0" dirty="0"/>
              <a:t>seeks to measure the small-cap segment of the U.S. equity market. The index is designed to track companies that meet specific inclusion criteria to ensure that they are liquid and financially viable.</a:t>
            </a:r>
          </a:p>
          <a:p>
            <a:pPr marL="0" indent="0" algn="just">
              <a:buNone/>
            </a:pPr>
            <a:r>
              <a:rPr lang="en-US" sz="1200" b="0" dirty="0"/>
              <a:t>The </a:t>
            </a:r>
            <a:r>
              <a:rPr lang="en-US" sz="1200" dirty="0"/>
              <a:t>S&amp;P 500 </a:t>
            </a:r>
            <a:r>
              <a:rPr lang="en-US" sz="1200" b="0" dirty="0"/>
              <a:t>is a capitalization-weighted index of 500 stocks designed to measure performance of the broad domestic economy through changes in the aggregate market value of 500 stocks representing all major industries.</a:t>
            </a:r>
          </a:p>
          <a:p>
            <a:pPr marL="0" indent="0" algn="just">
              <a:buNone/>
            </a:pPr>
            <a:r>
              <a:rPr lang="en-US" sz="1200" b="0" dirty="0"/>
              <a:t>The </a:t>
            </a:r>
            <a:r>
              <a:rPr lang="en-US" sz="1200" dirty="0"/>
              <a:t>ICE </a:t>
            </a:r>
            <a:r>
              <a:rPr lang="en-US" sz="1200" dirty="0" err="1"/>
              <a:t>BofA</a:t>
            </a:r>
            <a:r>
              <a:rPr lang="en-US" sz="1200" dirty="0"/>
              <a:t> US High Yield Index </a:t>
            </a:r>
            <a:r>
              <a:rPr lang="en-US" sz="1200" b="0" dirty="0"/>
              <a:t>tracks the performance of US dollar denominated below investment grade rated corporate debt publicly issued in the U.S. domestic market. Securities must have a below investment grade rating (average of Moody's, S&amp;P, and Fitch) and an investment grade rated country of risk (average of Moody's, S&amp;P, and Fitch foreign currency long term sovereign debt ratings). Each security must have greater than 1 year of remaining maturity, a fixed coupon schedule, and a minimum amount outstanding of $100 million.</a:t>
            </a:r>
          </a:p>
          <a:p>
            <a:pPr marL="0" indent="0" algn="just">
              <a:buNone/>
            </a:pPr>
            <a:r>
              <a:rPr lang="en-US" sz="1200" b="0" dirty="0"/>
              <a:t>The </a:t>
            </a:r>
            <a:r>
              <a:rPr lang="en-US" sz="1200" dirty="0"/>
              <a:t>MSCI EAFE </a:t>
            </a:r>
            <a:r>
              <a:rPr lang="en-US" sz="1200" b="0" dirty="0"/>
              <a:t>is designed to measure large and mid cap equity market performance of 21 developed markets, including three regions (Europe, Australasia, Far East) excluding the U.S. and Canada. The Index is market-capitalization weighted, covering 85% of the free float-adjusted market cap in each of the 21 countries.</a:t>
            </a:r>
          </a:p>
          <a:p>
            <a:pPr marL="0" indent="0" algn="just">
              <a:buNone/>
            </a:pPr>
            <a:r>
              <a:rPr lang="en-US" sz="1200" b="0" dirty="0"/>
              <a:t>The </a:t>
            </a:r>
            <a:r>
              <a:rPr lang="en-US" sz="1200" dirty="0"/>
              <a:t>MSCI Emerging Markets index </a:t>
            </a:r>
            <a:r>
              <a:rPr lang="en-US" sz="1200" b="0" dirty="0"/>
              <a:t>is designed to measure large and mid cap equity market performance in global emerging markets. The Index is market-capitalization weighted, covering 85% of the free float-adjusted market cap in each of 24 countries.</a:t>
            </a:r>
          </a:p>
          <a:p>
            <a:pPr marL="0" indent="0" algn="just">
              <a:buNone/>
            </a:pPr>
            <a:r>
              <a:rPr lang="en-US" sz="1200" b="0" dirty="0"/>
              <a:t>The </a:t>
            </a:r>
            <a:r>
              <a:rPr lang="en-US" sz="1200" dirty="0"/>
              <a:t>Russell 1000 index </a:t>
            </a:r>
            <a:r>
              <a:rPr lang="en-US" sz="1200" b="0" dirty="0"/>
              <a:t>is a stock market index that tracks the top 1,000 stocks by market capitalization in the Russell 3000 Index, which represent about 90% of the total market capitalization of that index. </a:t>
            </a:r>
            <a:endParaRPr lang="en-US" altLang="en-US" sz="1200" b="0" dirty="0"/>
          </a:p>
          <a:p>
            <a:pPr marL="0" indent="0" algn="just">
              <a:buNone/>
            </a:pPr>
            <a:endParaRPr lang="en-US" sz="1200" b="0" dirty="0"/>
          </a:p>
        </p:txBody>
      </p:sp>
      <p:sp>
        <p:nvSpPr>
          <p:cNvPr id="2" name="Title 1">
            <a:extLst>
              <a:ext uri="{FF2B5EF4-FFF2-40B4-BE49-F238E27FC236}">
                <a16:creationId xmlns:a16="http://schemas.microsoft.com/office/drawing/2014/main" id="{57807F3A-C448-4393-9DB2-E62454BB6004}"/>
              </a:ext>
            </a:extLst>
          </p:cNvPr>
          <p:cNvSpPr>
            <a:spLocks noGrp="1"/>
          </p:cNvSpPr>
          <p:nvPr>
            <p:ph type="title" idx="4294967295"/>
          </p:nvPr>
        </p:nvSpPr>
        <p:spPr>
          <a:xfrm>
            <a:off x="0" y="365125"/>
            <a:ext cx="10941050" cy="582613"/>
          </a:xfrm>
        </p:spPr>
        <p:txBody>
          <a:bodyPr/>
          <a:lstStyle/>
          <a:p>
            <a:r>
              <a:rPr lang="en-US" dirty="0"/>
              <a:t>Glossary</a:t>
            </a:r>
          </a:p>
        </p:txBody>
      </p:sp>
      <p:sp>
        <p:nvSpPr>
          <p:cNvPr id="5" name="Slide Number Placeholder 4">
            <a:extLst>
              <a:ext uri="{FF2B5EF4-FFF2-40B4-BE49-F238E27FC236}">
                <a16:creationId xmlns:a16="http://schemas.microsoft.com/office/drawing/2014/main" id="{45C2CD9D-66D4-9C9E-9469-BF3E77AD4F75}"/>
              </a:ext>
            </a:extLst>
          </p:cNvPr>
          <p:cNvSpPr>
            <a:spLocks noGrp="1"/>
          </p:cNvSpPr>
          <p:nvPr>
            <p:ph type="sldNum" sz="quarter" idx="10"/>
          </p:nvPr>
        </p:nvSpPr>
        <p:spPr/>
        <p:txBody>
          <a:bodyPr/>
          <a:lstStyle/>
          <a:p>
            <a:fld id="{37CAAC7E-E39D-465C-A5AC-7339A68ECE7D}" type="slidenum">
              <a:rPr lang="en-US" smtClean="0"/>
              <a:pPr/>
              <a:t>19</a:t>
            </a:fld>
            <a:endParaRPr lang="en-US" dirty="0"/>
          </a:p>
        </p:txBody>
      </p:sp>
    </p:spTree>
    <p:extLst>
      <p:ext uri="{BB962C8B-B14F-4D97-AF65-F5344CB8AC3E}">
        <p14:creationId xmlns:p14="http://schemas.microsoft.com/office/powerpoint/2010/main" val="2590478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252DFBF6-510C-4759-4AA0-903A8D599256}"/>
              </a:ext>
            </a:extLst>
          </p:cNvPr>
          <p:cNvSpPr/>
          <p:nvPr/>
        </p:nvSpPr>
        <p:spPr>
          <a:xfrm>
            <a:off x="8796761" y="2076615"/>
            <a:ext cx="1887187" cy="1887187"/>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 name="Title 1">
            <a:extLst>
              <a:ext uri="{FF2B5EF4-FFF2-40B4-BE49-F238E27FC236}">
                <a16:creationId xmlns:a16="http://schemas.microsoft.com/office/drawing/2014/main" id="{99B72777-0F9F-4141-9A08-C8F3A9E28DAC}"/>
              </a:ext>
            </a:extLst>
          </p:cNvPr>
          <p:cNvSpPr>
            <a:spLocks noGrp="1"/>
          </p:cNvSpPr>
          <p:nvPr>
            <p:ph type="title"/>
          </p:nvPr>
        </p:nvSpPr>
        <p:spPr/>
        <p:txBody>
          <a:bodyPr/>
          <a:lstStyle/>
          <a:p>
            <a:r>
              <a:rPr lang="en-US" dirty="0"/>
              <a:t>What We Will Be Watching In the Fourth Quarter</a:t>
            </a:r>
          </a:p>
        </p:txBody>
      </p:sp>
      <p:graphicFrame>
        <p:nvGraphicFramePr>
          <p:cNvPr id="11" name="Content Placeholder 2">
            <a:extLst>
              <a:ext uri="{FF2B5EF4-FFF2-40B4-BE49-F238E27FC236}">
                <a16:creationId xmlns:a16="http://schemas.microsoft.com/office/drawing/2014/main" id="{669155C8-0853-E6D8-DDBC-4AB379380804}"/>
              </a:ext>
            </a:extLst>
          </p:cNvPr>
          <p:cNvGraphicFramePr>
            <a:graphicFrameLocks noGrp="1"/>
          </p:cNvGraphicFramePr>
          <p:nvPr>
            <p:ph idx="1"/>
            <p:extLst>
              <p:ext uri="{D42A27DB-BD31-4B8C-83A1-F6EECF244321}">
                <p14:modId xmlns:p14="http://schemas.microsoft.com/office/powerpoint/2010/main" val="2982333543"/>
              </p:ext>
            </p:extLst>
          </p:nvPr>
        </p:nvGraphicFramePr>
        <p:xfrm>
          <a:off x="838200" y="1237766"/>
          <a:ext cx="10515600" cy="4849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E5D808D8-6F99-B231-9887-A891713DA0F6}"/>
              </a:ext>
            </a:extLst>
          </p:cNvPr>
          <p:cNvSpPr>
            <a:spLocks noGrp="1"/>
          </p:cNvSpPr>
          <p:nvPr>
            <p:ph type="sldNum" sz="quarter" idx="10"/>
          </p:nvPr>
        </p:nvSpPr>
        <p:spPr/>
        <p:txBody>
          <a:bodyPr/>
          <a:lstStyle/>
          <a:p>
            <a:fld id="{37CAAC7E-E39D-465C-A5AC-7339A68ECE7D}" type="slidenum">
              <a:rPr lang="en-US" smtClean="0"/>
              <a:pPr/>
              <a:t>2</a:t>
            </a:fld>
            <a:endParaRPr lang="en-US" dirty="0"/>
          </a:p>
        </p:txBody>
      </p:sp>
    </p:spTree>
    <p:extLst>
      <p:ext uri="{BB962C8B-B14F-4D97-AF65-F5344CB8AC3E}">
        <p14:creationId xmlns:p14="http://schemas.microsoft.com/office/powerpoint/2010/main" val="3211326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44537D-7484-49F6-B35B-014DFE6C1CE6}"/>
              </a:ext>
            </a:extLst>
          </p:cNvPr>
          <p:cNvSpPr txBox="1"/>
          <p:nvPr/>
        </p:nvSpPr>
        <p:spPr>
          <a:xfrm>
            <a:off x="2329840" y="900169"/>
            <a:ext cx="6939420" cy="4893647"/>
          </a:xfrm>
          <a:prstGeom prst="rect">
            <a:avLst/>
          </a:prstGeom>
          <a:noFill/>
        </p:spPr>
        <p:txBody>
          <a:bodyPr wrap="square" rtlCol="0">
            <a:spAutoFit/>
          </a:bodyPr>
          <a:lstStyle/>
          <a:p>
            <a:pPr algn="ctr"/>
            <a:r>
              <a:rPr lang="en-US" sz="9600" b="1" dirty="0">
                <a:solidFill>
                  <a:srgbClr val="85216C"/>
                </a:solidFill>
                <a:latin typeface="Arial" panose="020B0604020202020204" pitchFamily="34" charset="0"/>
                <a:cs typeface="Arial" panose="020B0604020202020204" pitchFamily="34" charset="0"/>
              </a:rPr>
              <a:t>Thank You</a:t>
            </a:r>
          </a:p>
          <a:p>
            <a:pPr algn="ctr"/>
            <a:r>
              <a:rPr lang="en-US" sz="9600" b="1" dirty="0">
                <a:solidFill>
                  <a:srgbClr val="85216C"/>
                </a:solidFill>
                <a:latin typeface="Arial" panose="020B0604020202020204" pitchFamily="34" charset="0"/>
                <a:cs typeface="Arial" panose="020B0604020202020204" pitchFamily="34" charset="0"/>
              </a:rPr>
              <a:t> </a:t>
            </a:r>
          </a:p>
          <a:p>
            <a:pPr algn="ctr"/>
            <a:r>
              <a:rPr lang="en-US" sz="4000" b="1" dirty="0">
                <a:solidFill>
                  <a:srgbClr val="85216C"/>
                </a:solidFill>
                <a:latin typeface="Arial" panose="020B0604020202020204" pitchFamily="34" charset="0"/>
                <a:cs typeface="Arial" panose="020B0604020202020204" pitchFamily="34" charset="0"/>
              </a:rPr>
              <a:t>For more recent updates follow us on Twitter </a:t>
            </a:r>
            <a:r>
              <a:rPr lang="en-US" sz="4000" b="1" dirty="0">
                <a:solidFill>
                  <a:srgbClr val="85216C"/>
                </a:solidFill>
                <a:latin typeface="Arial" panose="020B0604020202020204" pitchFamily="34" charset="0"/>
                <a:cs typeface="Arial" panose="020B0604020202020204" pitchFamily="34" charset="0"/>
                <a:hlinkClick r:id="rId3"/>
              </a:rPr>
              <a:t>@CeteraIM</a:t>
            </a:r>
            <a:endParaRPr lang="en-US" sz="4000" b="1" dirty="0">
              <a:solidFill>
                <a:srgbClr val="85216C"/>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0512215-B4FB-37A6-90AB-C9480FD80F16}"/>
              </a:ext>
            </a:extLst>
          </p:cNvPr>
          <p:cNvSpPr>
            <a:spLocks noGrp="1"/>
          </p:cNvSpPr>
          <p:nvPr>
            <p:ph type="sldNum" sz="quarter" idx="10"/>
          </p:nvPr>
        </p:nvSpPr>
        <p:spPr/>
        <p:txBody>
          <a:bodyPr/>
          <a:lstStyle/>
          <a:p>
            <a:fld id="{37CAAC7E-E39D-465C-A5AC-7339A68ECE7D}" type="slidenum">
              <a:rPr lang="en-US" smtClean="0"/>
              <a:pPr/>
              <a:t>20</a:t>
            </a:fld>
            <a:endParaRPr lang="en-US" dirty="0"/>
          </a:p>
        </p:txBody>
      </p:sp>
    </p:spTree>
    <p:extLst>
      <p:ext uri="{BB962C8B-B14F-4D97-AF65-F5344CB8AC3E}">
        <p14:creationId xmlns:p14="http://schemas.microsoft.com/office/powerpoint/2010/main" val="57875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un shining through clouds in the sky&#10;&#10;Description automatically generated">
            <a:extLst>
              <a:ext uri="{FF2B5EF4-FFF2-40B4-BE49-F238E27FC236}">
                <a16:creationId xmlns:a16="http://schemas.microsoft.com/office/drawing/2014/main" id="{2941298A-7E86-C354-1DBA-07FBD4F383A1}"/>
              </a:ext>
            </a:extLst>
          </p:cNvPr>
          <p:cNvPicPr>
            <a:picLocks noChangeAspect="1"/>
          </p:cNvPicPr>
          <p:nvPr/>
        </p:nvPicPr>
        <p:blipFill rotWithShape="1">
          <a:blip r:embed="rId3"/>
          <a:srcRect t="2914" b="3726"/>
          <a:stretch/>
        </p:blipFill>
        <p:spPr>
          <a:xfrm>
            <a:off x="-3047" y="10"/>
            <a:ext cx="12191999" cy="6857990"/>
          </a:xfrm>
          <a:prstGeom prst="rect">
            <a:avLst/>
          </a:prstGeom>
        </p:spPr>
      </p:pic>
      <p:sp>
        <p:nvSpPr>
          <p:cNvPr id="17" name="Rectangle 16">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EA278A-B4D5-5E8F-7D99-F5A2193D0EF0}"/>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a:solidFill>
                  <a:srgbClr val="FFFFFF"/>
                </a:solidFill>
                <a:latin typeface="+mj-lt"/>
                <a:cs typeface="+mj-cs"/>
              </a:rPr>
              <a:t>Economy</a:t>
            </a:r>
          </a:p>
        </p:txBody>
      </p:sp>
    </p:spTree>
    <p:extLst>
      <p:ext uri="{BB962C8B-B14F-4D97-AF65-F5344CB8AC3E}">
        <p14:creationId xmlns:p14="http://schemas.microsoft.com/office/powerpoint/2010/main" val="43450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lowchart: Document 12">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683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E53CDC-F074-3CF6-57C4-640CA7920C8B}"/>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kern="1200">
                <a:solidFill>
                  <a:srgbClr val="FFFFFF"/>
                </a:solidFill>
                <a:latin typeface="+mj-lt"/>
                <a:ea typeface="+mj-ea"/>
                <a:cs typeface="+mj-cs"/>
              </a:rPr>
              <a:t>Recession Risk High, but Trend is Positive</a:t>
            </a:r>
          </a:p>
        </p:txBody>
      </p:sp>
      <p:pic>
        <p:nvPicPr>
          <p:cNvPr id="5" name="Picture 4">
            <a:extLst>
              <a:ext uri="{FF2B5EF4-FFF2-40B4-BE49-F238E27FC236}">
                <a16:creationId xmlns:a16="http://schemas.microsoft.com/office/drawing/2014/main" id="{82C6138D-346A-C264-4C45-1C75079E67BB}"/>
              </a:ext>
            </a:extLst>
          </p:cNvPr>
          <p:cNvPicPr>
            <a:picLocks noChangeAspect="1"/>
          </p:cNvPicPr>
          <p:nvPr/>
        </p:nvPicPr>
        <p:blipFill>
          <a:blip r:embed="rId3"/>
          <a:stretch>
            <a:fillRect/>
          </a:stretch>
        </p:blipFill>
        <p:spPr>
          <a:xfrm>
            <a:off x="5322420" y="0"/>
            <a:ext cx="5705836" cy="6218896"/>
          </a:xfrm>
          <a:prstGeom prst="rect">
            <a:avLst/>
          </a:prstGeom>
        </p:spPr>
      </p:pic>
      <p:sp>
        <p:nvSpPr>
          <p:cNvPr id="4" name="Slide Number Placeholder 3">
            <a:extLst>
              <a:ext uri="{FF2B5EF4-FFF2-40B4-BE49-F238E27FC236}">
                <a16:creationId xmlns:a16="http://schemas.microsoft.com/office/drawing/2014/main" id="{0E987BE9-E4AC-9633-C03D-580148EC6B34}"/>
              </a:ext>
            </a:extLst>
          </p:cNvPr>
          <p:cNvSpPr>
            <a:spLocks noGrp="1"/>
          </p:cNvSpPr>
          <p:nvPr>
            <p:ph type="sldNum" sz="quarter" idx="10"/>
          </p:nvPr>
        </p:nvSpPr>
        <p:spPr>
          <a:xfrm>
            <a:off x="10926476" y="6356350"/>
            <a:ext cx="625443" cy="365125"/>
          </a:xfrm>
          <a:noFill/>
        </p:spPr>
        <p:txBody>
          <a:bodyPr vert="horz" lIns="91440" tIns="45720" rIns="91440" bIns="45720" rtlCol="0" anchor="ctr">
            <a:normAutofit/>
          </a:bodyPr>
          <a:lstStyle/>
          <a:p>
            <a:pPr algn="l">
              <a:spcAft>
                <a:spcPts val="600"/>
              </a:spcAft>
            </a:pPr>
            <a:fld id="{37CAAC7E-E39D-465C-A5AC-7339A68ECE7D}" type="slidenum">
              <a:rPr lang="en-US" smtClean="0">
                <a:solidFill>
                  <a:schemeClr val="tx1">
                    <a:tint val="75000"/>
                  </a:schemeClr>
                </a:solidFill>
                <a:latin typeface="+mn-lt"/>
                <a:cs typeface="+mn-cs"/>
              </a:rPr>
              <a:pPr algn="l">
                <a:spcAft>
                  <a:spcPts val="600"/>
                </a:spcAft>
              </a:pPr>
              <a:t>4</a:t>
            </a:fld>
            <a:endParaRPr lang="en-US">
              <a:solidFill>
                <a:schemeClr val="tx1">
                  <a:tint val="75000"/>
                </a:schemeClr>
              </a:solidFill>
              <a:latin typeface="+mn-lt"/>
              <a:cs typeface="+mn-cs"/>
            </a:endParaRPr>
          </a:p>
        </p:txBody>
      </p:sp>
      <p:sp>
        <p:nvSpPr>
          <p:cNvPr id="8" name="Rectangle 2">
            <a:extLst>
              <a:ext uri="{FF2B5EF4-FFF2-40B4-BE49-F238E27FC236}">
                <a16:creationId xmlns:a16="http://schemas.microsoft.com/office/drawing/2014/main" id="{444BB189-2084-23E7-1EB3-FC677DF80FC0}"/>
              </a:ext>
            </a:extLst>
          </p:cNvPr>
          <p:cNvSpPr>
            <a:spLocks noChangeArrowheads="1"/>
          </p:cNvSpPr>
          <p:nvPr/>
        </p:nvSpPr>
        <p:spPr bwMode="auto">
          <a:xfrm>
            <a:off x="2901673" y="1104819"/>
            <a:ext cx="1606048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948885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676A3-033C-5463-C8DF-D532D861AF51}"/>
              </a:ext>
            </a:extLst>
          </p:cNvPr>
          <p:cNvSpPr>
            <a:spLocks noGrp="1"/>
          </p:cNvSpPr>
          <p:nvPr>
            <p:ph type="title"/>
          </p:nvPr>
        </p:nvSpPr>
        <p:spPr/>
        <p:txBody>
          <a:bodyPr/>
          <a:lstStyle/>
          <a:p>
            <a:r>
              <a:rPr lang="en-US" dirty="0"/>
              <a:t>Upside Surprises</a:t>
            </a:r>
          </a:p>
        </p:txBody>
      </p:sp>
      <p:sp>
        <p:nvSpPr>
          <p:cNvPr id="4" name="Slide Number Placeholder 3">
            <a:extLst>
              <a:ext uri="{FF2B5EF4-FFF2-40B4-BE49-F238E27FC236}">
                <a16:creationId xmlns:a16="http://schemas.microsoft.com/office/drawing/2014/main" id="{93E5A79F-940D-EC0C-7470-720832C7B9F8}"/>
              </a:ext>
            </a:extLst>
          </p:cNvPr>
          <p:cNvSpPr>
            <a:spLocks noGrp="1"/>
          </p:cNvSpPr>
          <p:nvPr>
            <p:ph type="sldNum" sz="quarter" idx="10"/>
          </p:nvPr>
        </p:nvSpPr>
        <p:spPr/>
        <p:txBody>
          <a:bodyPr/>
          <a:lstStyle/>
          <a:p>
            <a:fld id="{37CAAC7E-E39D-465C-A5AC-7339A68ECE7D}" type="slidenum">
              <a:rPr lang="en-US" smtClean="0"/>
              <a:pPr/>
              <a:t>5</a:t>
            </a:fld>
            <a:endParaRPr lang="en-US" dirty="0"/>
          </a:p>
        </p:txBody>
      </p:sp>
      <p:graphicFrame>
        <p:nvGraphicFramePr>
          <p:cNvPr id="7" name="Object 6">
            <a:extLst>
              <a:ext uri="{FF2B5EF4-FFF2-40B4-BE49-F238E27FC236}">
                <a16:creationId xmlns:a16="http://schemas.microsoft.com/office/drawing/2014/main" id="{150E90A7-E40A-3508-6A49-8BEC4D0217F4}"/>
              </a:ext>
            </a:extLst>
          </p:cNvPr>
          <p:cNvGraphicFramePr>
            <a:graphicFrameLocks noChangeAspect="1"/>
          </p:cNvGraphicFramePr>
          <p:nvPr>
            <p:extLst>
              <p:ext uri="{D42A27DB-BD31-4B8C-83A1-F6EECF244321}">
                <p14:modId xmlns:p14="http://schemas.microsoft.com/office/powerpoint/2010/main" val="902060895"/>
              </p:ext>
            </p:extLst>
          </p:nvPr>
        </p:nvGraphicFramePr>
        <p:xfrm>
          <a:off x="1943100" y="922454"/>
          <a:ext cx="8026400" cy="5287704"/>
        </p:xfrm>
        <a:graphic>
          <a:graphicData uri="http://schemas.openxmlformats.org/presentationml/2006/ole">
            <mc:AlternateContent xmlns:mc="http://schemas.openxmlformats.org/markup-compatibility/2006">
              <mc:Choice xmlns:v="urn:schemas-microsoft-com:vml" Requires="v">
                <p:oleObj name="ActiveGraph" r:id="rId3" imgW="8115445" imgH="5353034" progId="FDSCHART.FDSChartCtrlUnicode.1">
                  <p:embed/>
                </p:oleObj>
              </mc:Choice>
              <mc:Fallback>
                <p:oleObj name="ActiveGraph" r:id="rId3" imgW="8115445" imgH="5353034" progId="FDSCHART.FDSChartCtrlUnicode.1">
                  <p:embed/>
                  <p:pic>
                    <p:nvPicPr>
                      <p:cNvPr id="7" name="Object 6">
                        <a:extLst>
                          <a:ext uri="{FF2B5EF4-FFF2-40B4-BE49-F238E27FC236}">
                            <a16:creationId xmlns:a16="http://schemas.microsoft.com/office/drawing/2014/main" id="{150E90A7-E40A-3508-6A49-8BEC4D0217F4}"/>
                          </a:ext>
                        </a:extLst>
                      </p:cNvPr>
                      <p:cNvPicPr/>
                      <p:nvPr/>
                    </p:nvPicPr>
                    <p:blipFill>
                      <a:blip r:embed="rId4"/>
                      <a:stretch>
                        <a:fillRect/>
                      </a:stretch>
                    </p:blipFill>
                    <p:spPr>
                      <a:xfrm>
                        <a:off x="1943100" y="922454"/>
                        <a:ext cx="8026400" cy="5287704"/>
                      </a:xfrm>
                      <a:prstGeom prst="rect">
                        <a:avLst/>
                      </a:prstGeom>
                    </p:spPr>
                  </p:pic>
                </p:oleObj>
              </mc:Fallback>
            </mc:AlternateContent>
          </a:graphicData>
        </a:graphic>
      </p:graphicFrame>
      <p:cxnSp>
        <p:nvCxnSpPr>
          <p:cNvPr id="8" name="Straight Arrow Connector 7">
            <a:extLst>
              <a:ext uri="{FF2B5EF4-FFF2-40B4-BE49-F238E27FC236}">
                <a16:creationId xmlns:a16="http://schemas.microsoft.com/office/drawing/2014/main" id="{4899AD65-7D96-7424-828A-CA0E864BAF8A}"/>
              </a:ext>
            </a:extLst>
          </p:cNvPr>
          <p:cNvCxnSpPr/>
          <p:nvPr/>
        </p:nvCxnSpPr>
        <p:spPr>
          <a:xfrm flipV="1">
            <a:off x="9347200" y="3604406"/>
            <a:ext cx="431800" cy="3556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3143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676A3-033C-5463-C8DF-D532D861AF51}"/>
              </a:ext>
            </a:extLst>
          </p:cNvPr>
          <p:cNvSpPr>
            <a:spLocks noGrp="1"/>
          </p:cNvSpPr>
          <p:nvPr>
            <p:ph type="title"/>
          </p:nvPr>
        </p:nvSpPr>
        <p:spPr/>
        <p:txBody>
          <a:bodyPr/>
          <a:lstStyle/>
          <a:p>
            <a:r>
              <a:rPr lang="en-US" dirty="0"/>
              <a:t>Business Surveys</a:t>
            </a:r>
          </a:p>
        </p:txBody>
      </p:sp>
      <p:sp>
        <p:nvSpPr>
          <p:cNvPr id="4" name="Slide Number Placeholder 3">
            <a:extLst>
              <a:ext uri="{FF2B5EF4-FFF2-40B4-BE49-F238E27FC236}">
                <a16:creationId xmlns:a16="http://schemas.microsoft.com/office/drawing/2014/main" id="{93E5A79F-940D-EC0C-7470-720832C7B9F8}"/>
              </a:ext>
            </a:extLst>
          </p:cNvPr>
          <p:cNvSpPr>
            <a:spLocks noGrp="1"/>
          </p:cNvSpPr>
          <p:nvPr>
            <p:ph type="sldNum" sz="quarter" idx="10"/>
          </p:nvPr>
        </p:nvSpPr>
        <p:spPr/>
        <p:txBody>
          <a:bodyPr/>
          <a:lstStyle/>
          <a:p>
            <a:fld id="{37CAAC7E-E39D-465C-A5AC-7339A68ECE7D}" type="slidenum">
              <a:rPr lang="en-US" smtClean="0"/>
              <a:pPr/>
              <a:t>6</a:t>
            </a:fld>
            <a:endParaRPr lang="en-US" dirty="0"/>
          </a:p>
        </p:txBody>
      </p:sp>
      <p:graphicFrame>
        <p:nvGraphicFramePr>
          <p:cNvPr id="3" name="Object 2">
            <a:extLst>
              <a:ext uri="{FF2B5EF4-FFF2-40B4-BE49-F238E27FC236}">
                <a16:creationId xmlns:a16="http://schemas.microsoft.com/office/drawing/2014/main" id="{3EB8DCB1-F3B2-482F-4487-022C21A928CC}"/>
              </a:ext>
            </a:extLst>
          </p:cNvPr>
          <p:cNvGraphicFramePr>
            <a:graphicFrameLocks noChangeAspect="1"/>
          </p:cNvGraphicFramePr>
          <p:nvPr>
            <p:extLst>
              <p:ext uri="{D42A27DB-BD31-4B8C-83A1-F6EECF244321}">
                <p14:modId xmlns:p14="http://schemas.microsoft.com/office/powerpoint/2010/main" val="3013833185"/>
              </p:ext>
            </p:extLst>
          </p:nvPr>
        </p:nvGraphicFramePr>
        <p:xfrm>
          <a:off x="2032000" y="871654"/>
          <a:ext cx="8128000" cy="5354637"/>
        </p:xfrm>
        <a:graphic>
          <a:graphicData uri="http://schemas.openxmlformats.org/presentationml/2006/ole">
            <mc:AlternateContent xmlns:mc="http://schemas.openxmlformats.org/markup-compatibility/2006">
              <mc:Choice xmlns:v="urn:schemas-microsoft-com:vml" Requires="v">
                <p:oleObj name="ActiveGraph" r:id="rId3" imgW="8115445" imgH="5353034" progId="FDSCHART.FDSChartCtrlUnicode.1">
                  <p:embed/>
                </p:oleObj>
              </mc:Choice>
              <mc:Fallback>
                <p:oleObj name="ActiveGraph" r:id="rId3" imgW="8115445" imgH="5353034" progId="FDSCHART.FDSChartCtrlUnicode.1">
                  <p:embed/>
                  <p:pic>
                    <p:nvPicPr>
                      <p:cNvPr id="3" name="Object 2">
                        <a:extLst>
                          <a:ext uri="{FF2B5EF4-FFF2-40B4-BE49-F238E27FC236}">
                            <a16:creationId xmlns:a16="http://schemas.microsoft.com/office/drawing/2014/main" id="{3EB8DCB1-F3B2-482F-4487-022C21A928CC}"/>
                          </a:ext>
                        </a:extLst>
                      </p:cNvPr>
                      <p:cNvPicPr/>
                      <p:nvPr/>
                    </p:nvPicPr>
                    <p:blipFill>
                      <a:blip r:embed="rId4"/>
                      <a:stretch>
                        <a:fillRect/>
                      </a:stretch>
                    </p:blipFill>
                    <p:spPr>
                      <a:xfrm>
                        <a:off x="2032000" y="871654"/>
                        <a:ext cx="8128000" cy="5354637"/>
                      </a:xfrm>
                      <a:prstGeom prst="rect">
                        <a:avLst/>
                      </a:prstGeom>
                    </p:spPr>
                  </p:pic>
                </p:oleObj>
              </mc:Fallback>
            </mc:AlternateContent>
          </a:graphicData>
        </a:graphic>
      </p:graphicFrame>
      <p:cxnSp>
        <p:nvCxnSpPr>
          <p:cNvPr id="6" name="Straight Arrow Connector 5">
            <a:extLst>
              <a:ext uri="{FF2B5EF4-FFF2-40B4-BE49-F238E27FC236}">
                <a16:creationId xmlns:a16="http://schemas.microsoft.com/office/drawing/2014/main" id="{D18E1ACA-25FF-E382-A357-8C193AE13190}"/>
              </a:ext>
            </a:extLst>
          </p:cNvPr>
          <p:cNvCxnSpPr/>
          <p:nvPr/>
        </p:nvCxnSpPr>
        <p:spPr>
          <a:xfrm flipV="1">
            <a:off x="9131300" y="4064000"/>
            <a:ext cx="431800" cy="3556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779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676A3-033C-5463-C8DF-D532D861AF51}"/>
              </a:ext>
            </a:extLst>
          </p:cNvPr>
          <p:cNvSpPr>
            <a:spLocks noGrp="1"/>
          </p:cNvSpPr>
          <p:nvPr>
            <p:ph type="title"/>
          </p:nvPr>
        </p:nvSpPr>
        <p:spPr/>
        <p:txBody>
          <a:bodyPr/>
          <a:lstStyle/>
          <a:p>
            <a:r>
              <a:rPr lang="en-US" dirty="0"/>
              <a:t>Even Bad Economic Data, is Good News</a:t>
            </a:r>
          </a:p>
        </p:txBody>
      </p:sp>
      <p:sp>
        <p:nvSpPr>
          <p:cNvPr id="4" name="Slide Number Placeholder 3">
            <a:extLst>
              <a:ext uri="{FF2B5EF4-FFF2-40B4-BE49-F238E27FC236}">
                <a16:creationId xmlns:a16="http://schemas.microsoft.com/office/drawing/2014/main" id="{93E5A79F-940D-EC0C-7470-720832C7B9F8}"/>
              </a:ext>
            </a:extLst>
          </p:cNvPr>
          <p:cNvSpPr>
            <a:spLocks noGrp="1"/>
          </p:cNvSpPr>
          <p:nvPr>
            <p:ph type="sldNum" sz="quarter" idx="10"/>
          </p:nvPr>
        </p:nvSpPr>
        <p:spPr/>
        <p:txBody>
          <a:bodyPr/>
          <a:lstStyle/>
          <a:p>
            <a:fld id="{37CAAC7E-E39D-465C-A5AC-7339A68ECE7D}" type="slidenum">
              <a:rPr lang="en-US" smtClean="0"/>
              <a:pPr/>
              <a:t>7</a:t>
            </a:fld>
            <a:endParaRPr lang="en-US" dirty="0"/>
          </a:p>
        </p:txBody>
      </p:sp>
      <p:graphicFrame>
        <p:nvGraphicFramePr>
          <p:cNvPr id="7" name="Object 6">
            <a:extLst>
              <a:ext uri="{FF2B5EF4-FFF2-40B4-BE49-F238E27FC236}">
                <a16:creationId xmlns:a16="http://schemas.microsoft.com/office/drawing/2014/main" id="{AA165B64-62E1-E147-AE54-F57AD0382236}"/>
              </a:ext>
            </a:extLst>
          </p:cNvPr>
          <p:cNvGraphicFramePr>
            <a:graphicFrameLocks noChangeAspect="1"/>
          </p:cNvGraphicFramePr>
          <p:nvPr>
            <p:extLst>
              <p:ext uri="{D42A27DB-BD31-4B8C-83A1-F6EECF244321}">
                <p14:modId xmlns:p14="http://schemas.microsoft.com/office/powerpoint/2010/main" val="2219725718"/>
              </p:ext>
            </p:extLst>
          </p:nvPr>
        </p:nvGraphicFramePr>
        <p:xfrm>
          <a:off x="2032000" y="879708"/>
          <a:ext cx="8128000" cy="5334000"/>
        </p:xfrm>
        <a:graphic>
          <a:graphicData uri="http://schemas.openxmlformats.org/presentationml/2006/ole">
            <mc:AlternateContent xmlns:mc="http://schemas.openxmlformats.org/markup-compatibility/2006">
              <mc:Choice xmlns:v="urn:schemas-microsoft-com:vml" Requires="v">
                <p:oleObj name="ActiveGraph" r:id="rId3" imgW="6086499" imgH="3991039" progId="FDSCHART.FDSChartCtrlUnicode.1">
                  <p:embed/>
                </p:oleObj>
              </mc:Choice>
              <mc:Fallback>
                <p:oleObj name="ActiveGraph" r:id="rId3" imgW="6086499" imgH="3991039" progId="FDSCHART.FDSChartCtrlUnicode.1">
                  <p:embed/>
                  <p:pic>
                    <p:nvPicPr>
                      <p:cNvPr id="7" name="Object 6">
                        <a:extLst>
                          <a:ext uri="{FF2B5EF4-FFF2-40B4-BE49-F238E27FC236}">
                            <a16:creationId xmlns:a16="http://schemas.microsoft.com/office/drawing/2014/main" id="{AA165B64-62E1-E147-AE54-F57AD0382236}"/>
                          </a:ext>
                        </a:extLst>
                      </p:cNvPr>
                      <p:cNvPicPr/>
                      <p:nvPr/>
                    </p:nvPicPr>
                    <p:blipFill>
                      <a:blip r:embed="rId4"/>
                      <a:stretch>
                        <a:fillRect/>
                      </a:stretch>
                    </p:blipFill>
                    <p:spPr>
                      <a:xfrm>
                        <a:off x="2032000" y="879708"/>
                        <a:ext cx="8128000" cy="5334000"/>
                      </a:xfrm>
                      <a:prstGeom prst="rect">
                        <a:avLst/>
                      </a:prstGeom>
                    </p:spPr>
                  </p:pic>
                </p:oleObj>
              </mc:Fallback>
            </mc:AlternateContent>
          </a:graphicData>
        </a:graphic>
      </p:graphicFrame>
    </p:spTree>
    <p:extLst>
      <p:ext uri="{BB962C8B-B14F-4D97-AF65-F5344CB8AC3E}">
        <p14:creationId xmlns:p14="http://schemas.microsoft.com/office/powerpoint/2010/main" val="1618698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5C7AC04E-067F-F735-0BB5-019742A85716}"/>
              </a:ext>
            </a:extLst>
          </p:cNvPr>
          <p:cNvPicPr>
            <a:picLocks noChangeAspect="1"/>
          </p:cNvPicPr>
          <p:nvPr/>
        </p:nvPicPr>
        <p:blipFill rotWithShape="1">
          <a:blip r:embed="rId3"/>
          <a:srcRect b="16045"/>
          <a:stretch/>
        </p:blipFill>
        <p:spPr>
          <a:xfrm>
            <a:off x="-3047" y="10"/>
            <a:ext cx="12191999" cy="6857990"/>
          </a:xfrm>
          <a:prstGeom prst="rect">
            <a:avLst/>
          </a:prstGeom>
        </p:spPr>
      </p:pic>
      <p:sp>
        <p:nvSpPr>
          <p:cNvPr id="41" name="Rectangle 4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3F41A5-86BB-F20F-9F22-244C40E3B3BF}"/>
              </a:ext>
            </a:extLst>
          </p:cNvPr>
          <p:cNvSpPr>
            <a:spLocks noGrp="1"/>
          </p:cNvSpPr>
          <p:nvPr>
            <p:ph type="title"/>
          </p:nvPr>
        </p:nvSpPr>
        <p:spPr>
          <a:xfrm>
            <a:off x="1445009" y="994178"/>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dirty="0">
                <a:solidFill>
                  <a:srgbClr val="FFFFFF"/>
                </a:solidFill>
                <a:latin typeface="+mj-lt"/>
                <a:cs typeface="+mj-cs"/>
              </a:rPr>
              <a:t>The Fed</a:t>
            </a:r>
          </a:p>
        </p:txBody>
      </p:sp>
    </p:spTree>
    <p:extLst>
      <p:ext uri="{BB962C8B-B14F-4D97-AF65-F5344CB8AC3E}">
        <p14:creationId xmlns:p14="http://schemas.microsoft.com/office/powerpoint/2010/main" val="420391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5B80A-C499-60A7-5830-AB2CFDDACE39}"/>
              </a:ext>
            </a:extLst>
          </p:cNvPr>
          <p:cNvSpPr>
            <a:spLocks noGrp="1"/>
          </p:cNvSpPr>
          <p:nvPr>
            <p:ph type="title"/>
          </p:nvPr>
        </p:nvSpPr>
        <p:spPr/>
        <p:txBody>
          <a:bodyPr/>
          <a:lstStyle/>
          <a:p>
            <a:r>
              <a:rPr lang="en-US" dirty="0"/>
              <a:t>Inflation</a:t>
            </a:r>
          </a:p>
        </p:txBody>
      </p:sp>
      <p:sp>
        <p:nvSpPr>
          <p:cNvPr id="4" name="Slide Number Placeholder 3">
            <a:extLst>
              <a:ext uri="{FF2B5EF4-FFF2-40B4-BE49-F238E27FC236}">
                <a16:creationId xmlns:a16="http://schemas.microsoft.com/office/drawing/2014/main" id="{34E659D6-60B0-155F-BC33-2867B177470C}"/>
              </a:ext>
            </a:extLst>
          </p:cNvPr>
          <p:cNvSpPr>
            <a:spLocks noGrp="1"/>
          </p:cNvSpPr>
          <p:nvPr>
            <p:ph type="sldNum" sz="quarter" idx="10"/>
          </p:nvPr>
        </p:nvSpPr>
        <p:spPr/>
        <p:txBody>
          <a:bodyPr/>
          <a:lstStyle/>
          <a:p>
            <a:fld id="{37CAAC7E-E39D-465C-A5AC-7339A68ECE7D}" type="slidenum">
              <a:rPr lang="en-US" smtClean="0"/>
              <a:pPr/>
              <a:t>9</a:t>
            </a:fld>
            <a:endParaRPr lang="en-US" dirty="0"/>
          </a:p>
        </p:txBody>
      </p:sp>
      <p:graphicFrame>
        <p:nvGraphicFramePr>
          <p:cNvPr id="3" name="Object 2">
            <a:extLst>
              <a:ext uri="{FF2B5EF4-FFF2-40B4-BE49-F238E27FC236}">
                <a16:creationId xmlns:a16="http://schemas.microsoft.com/office/drawing/2014/main" id="{ECF32CA3-88CE-D4E0-7ACF-8E3936F52CF9}"/>
              </a:ext>
            </a:extLst>
          </p:cNvPr>
          <p:cNvGraphicFramePr>
            <a:graphicFrameLocks noChangeAspect="1"/>
          </p:cNvGraphicFramePr>
          <p:nvPr>
            <p:extLst>
              <p:ext uri="{D42A27DB-BD31-4B8C-83A1-F6EECF244321}">
                <p14:modId xmlns:p14="http://schemas.microsoft.com/office/powerpoint/2010/main" val="4266497224"/>
              </p:ext>
            </p:extLst>
          </p:nvPr>
        </p:nvGraphicFramePr>
        <p:xfrm>
          <a:off x="2110154" y="866668"/>
          <a:ext cx="8049845" cy="5303150"/>
        </p:xfrm>
        <a:graphic>
          <a:graphicData uri="http://schemas.openxmlformats.org/presentationml/2006/ole">
            <mc:AlternateContent xmlns:mc="http://schemas.openxmlformats.org/markup-compatibility/2006">
              <mc:Choice xmlns:v="urn:schemas-microsoft-com:vml" Requires="v">
                <p:oleObj name="ActiveGraph" r:id="rId3" imgW="7991413" imgH="5257766" progId="FDSCHART.FDSChartCtrlUnicode.1">
                  <p:embed/>
                </p:oleObj>
              </mc:Choice>
              <mc:Fallback>
                <p:oleObj name="ActiveGraph" r:id="rId3" imgW="7991413" imgH="5257766" progId="FDSCHART.FDSChartCtrlUnicode.1">
                  <p:embed/>
                  <p:pic>
                    <p:nvPicPr>
                      <p:cNvPr id="3" name="Object 2">
                        <a:extLst>
                          <a:ext uri="{FF2B5EF4-FFF2-40B4-BE49-F238E27FC236}">
                            <a16:creationId xmlns:a16="http://schemas.microsoft.com/office/drawing/2014/main" id="{ECF32CA3-88CE-D4E0-7ACF-8E3936F52CF9}"/>
                          </a:ext>
                        </a:extLst>
                      </p:cNvPr>
                      <p:cNvPicPr/>
                      <p:nvPr/>
                    </p:nvPicPr>
                    <p:blipFill>
                      <a:blip r:embed="rId4"/>
                      <a:stretch>
                        <a:fillRect/>
                      </a:stretch>
                    </p:blipFill>
                    <p:spPr>
                      <a:xfrm>
                        <a:off x="2110154" y="866668"/>
                        <a:ext cx="8049845" cy="5303150"/>
                      </a:xfrm>
                      <a:prstGeom prst="rect">
                        <a:avLst/>
                      </a:prstGeom>
                    </p:spPr>
                  </p:pic>
                </p:oleObj>
              </mc:Fallback>
            </mc:AlternateContent>
          </a:graphicData>
        </a:graphic>
      </p:graphicFrame>
      <p:sp>
        <p:nvSpPr>
          <p:cNvPr id="5" name="Rectangle: Rounded Corners 4">
            <a:extLst>
              <a:ext uri="{FF2B5EF4-FFF2-40B4-BE49-F238E27FC236}">
                <a16:creationId xmlns:a16="http://schemas.microsoft.com/office/drawing/2014/main" id="{76EC444F-84E0-EE22-6426-5CC8CEB1D16D}"/>
              </a:ext>
            </a:extLst>
          </p:cNvPr>
          <p:cNvSpPr/>
          <p:nvPr/>
        </p:nvSpPr>
        <p:spPr>
          <a:xfrm>
            <a:off x="7756525" y="4051300"/>
            <a:ext cx="1895475" cy="1991519"/>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1044256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2F7854124A17D4390FCD4FE5798724E" ma:contentTypeVersion="15" ma:contentTypeDescription="Create a new document." ma:contentTypeScope="" ma:versionID="bdebf8a0d50cd740d169a3a6baf332bb">
  <xsd:schema xmlns:xsd="http://www.w3.org/2001/XMLSchema" xmlns:xs="http://www.w3.org/2001/XMLSchema" xmlns:p="http://schemas.microsoft.com/office/2006/metadata/properties" xmlns:ns3="80e92478-5726-4016-8cdf-32c2eb5b4bd3" xmlns:ns4="ad10f4fa-7d89-4b95-a79e-21ac474a5e1d" targetNamespace="http://schemas.microsoft.com/office/2006/metadata/properties" ma:root="true" ma:fieldsID="400e9744d4eda3a0eaf8e7da19520ab9" ns3:_="" ns4:_="">
    <xsd:import namespace="80e92478-5726-4016-8cdf-32c2eb5b4bd3"/>
    <xsd:import namespace="ad10f4fa-7d89-4b95-a79e-21ac474a5e1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element ref="ns3:MediaLengthInSeconds" minOccurs="0"/>
                <xsd:element ref="ns4:SharedWithUsers" minOccurs="0"/>
                <xsd:element ref="ns4:SharedWithDetails" minOccurs="0"/>
                <xsd:element ref="ns4:SharingHintHash"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e92478-5726-4016-8cdf-32c2eb5b4b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10f4fa-7d89-4b95-a79e-21ac474a5e1d"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323AA0B-9CDA-4150-B576-1FEED95DABDD}">
  <ds:schemaRefs>
    <ds:schemaRef ds:uri="http://schemas.microsoft.com/sharepoint/v3/contenttype/forms"/>
  </ds:schemaRefs>
</ds:datastoreItem>
</file>

<file path=customXml/itemProps2.xml><?xml version="1.0" encoding="utf-8"?>
<ds:datastoreItem xmlns:ds="http://schemas.openxmlformats.org/officeDocument/2006/customXml" ds:itemID="{5BAF34ED-F409-4132-B78E-696154D154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e92478-5726-4016-8cdf-32c2eb5b4bd3"/>
    <ds:schemaRef ds:uri="ad10f4fa-7d89-4b95-a79e-21ac474a5e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AA8026-2C33-4CBA-A6C3-15CA815AE495}">
  <ds:schemaRefs>
    <ds:schemaRef ds:uri="http://purl.org/dc/terms/"/>
    <ds:schemaRef ds:uri="80e92478-5726-4016-8cdf-32c2eb5b4bd3"/>
    <ds:schemaRef ds:uri="http://schemas.microsoft.com/office/2006/metadata/properties"/>
    <ds:schemaRef ds:uri="http://www.w3.org/XML/1998/namespace"/>
    <ds:schemaRef ds:uri="http://schemas.microsoft.com/office/2006/documentManagement/types"/>
    <ds:schemaRef ds:uri="http://purl.org/dc/dcmitype/"/>
    <ds:schemaRef ds:uri="ad10f4fa-7d89-4b95-a79e-21ac474a5e1d"/>
    <ds:schemaRef ds:uri="http://schemas.microsoft.com/office/infopath/2007/PartnerControls"/>
    <ds:schemaRef ds:uri="http://schemas.openxmlformats.org/package/2006/metadata/core-properties"/>
    <ds:schemaRef ds:uri="http://purl.org/dc/elements/1.1/"/>
  </ds:schemaRefs>
</ds:datastoreItem>
</file>

<file path=docMetadata/LabelInfo.xml><?xml version="1.0" encoding="utf-8"?>
<clbl:labelList xmlns:clbl="http://schemas.microsoft.com/office/2020/mipLabelMetadata">
  <clbl:label id="{5f590922-3e29-4afc-9831-b12303bb0660}" enabled="1" method="Standard" siteId="{4ca33967-ac09-4f5d-b2a2-573c7bbbdd4a}" removed="0"/>
</clbl:labelList>
</file>

<file path=docProps/app.xml><?xml version="1.0" encoding="utf-8"?>
<Properties xmlns="http://schemas.openxmlformats.org/officeDocument/2006/extended-properties" xmlns:vt="http://schemas.openxmlformats.org/officeDocument/2006/docPropsVTypes">
  <Template>Office Theme</Template>
  <TotalTime>18922</TotalTime>
  <Words>2542</Words>
  <Application>Microsoft Office PowerPoint</Application>
  <PresentationFormat>Widescreen</PresentationFormat>
  <Paragraphs>121</Paragraphs>
  <Slides>20</Slides>
  <Notes>18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6" baseType="lpstr">
      <vt:lpstr>Arial</vt:lpstr>
      <vt:lpstr>Calibri</vt:lpstr>
      <vt:lpstr>Calibri Light</vt:lpstr>
      <vt:lpstr>Perpetua</vt:lpstr>
      <vt:lpstr>Office Theme</vt:lpstr>
      <vt:lpstr>ActiveGraph</vt:lpstr>
      <vt:lpstr>2023 Fourth Quarter Outlook</vt:lpstr>
      <vt:lpstr>What We Will Be Watching In the Fourth Quarter</vt:lpstr>
      <vt:lpstr>Economy</vt:lpstr>
      <vt:lpstr>Recession Risk High, but Trend is Positive</vt:lpstr>
      <vt:lpstr>Upside Surprises</vt:lpstr>
      <vt:lpstr>Business Surveys</vt:lpstr>
      <vt:lpstr>Even Bad Economic Data, is Good News</vt:lpstr>
      <vt:lpstr>The Fed</vt:lpstr>
      <vt:lpstr>Inflation</vt:lpstr>
      <vt:lpstr>Job Openings are Falling</vt:lpstr>
      <vt:lpstr>Oil Prices Rising Again</vt:lpstr>
      <vt:lpstr>Markets</vt:lpstr>
      <vt:lpstr>Relative Valuations</vt:lpstr>
      <vt:lpstr>Lack of  Volatility</vt:lpstr>
      <vt:lpstr>Yields Are Rising</vt:lpstr>
      <vt:lpstr>PowerPoint Presentation</vt:lpstr>
      <vt:lpstr>Disclosures</vt:lpstr>
      <vt:lpstr>Disclosures</vt:lpstr>
      <vt:lpstr>Glossary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Fourth Quarter Outlook</dc:title>
  <dc:creator>Brian Klimke</dc:creator>
  <cp:lastModifiedBy>Collin Martin</cp:lastModifiedBy>
  <cp:revision>109</cp:revision>
  <dcterms:created xsi:type="dcterms:W3CDTF">2021-09-22T15:09:11Z</dcterms:created>
  <dcterms:modified xsi:type="dcterms:W3CDTF">2023-09-20T18:33:31Z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0x01010062F7854124A17D4390FCD4FE5798724E</vt:lpwstr>
  </property>
</Properties>
</file>